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77" r:id="rId2"/>
    <p:sldId id="279" r:id="rId3"/>
    <p:sldId id="280" r:id="rId4"/>
    <p:sldId id="287" r:id="rId5"/>
    <p:sldId id="281" r:id="rId6"/>
    <p:sldId id="282" r:id="rId7"/>
    <p:sldId id="284" r:id="rId8"/>
    <p:sldId id="290" r:id="rId9"/>
    <p:sldId id="291" r:id="rId10"/>
    <p:sldId id="283" r:id="rId11"/>
    <p:sldId id="256" r:id="rId12"/>
    <p:sldId id="257" r:id="rId13"/>
    <p:sldId id="259" r:id="rId14"/>
    <p:sldId id="258" r:id="rId15"/>
    <p:sldId id="288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86" r:id="rId26"/>
    <p:sldId id="269" r:id="rId27"/>
    <p:sldId id="270" r:id="rId28"/>
    <p:sldId id="271" r:id="rId29"/>
    <p:sldId id="272" r:id="rId30"/>
    <p:sldId id="289" r:id="rId31"/>
    <p:sldId id="273" r:id="rId32"/>
    <p:sldId id="275" r:id="rId33"/>
    <p:sldId id="276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FC342-BECB-4AC1-830C-1C0DB0284A96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25A9D-1AB1-4CB4-AB4F-DB99E38AF5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150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25A9D-1AB1-4CB4-AB4F-DB99E38AF5EF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022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949008" cy="2532856"/>
          </a:xfrm>
        </p:spPr>
        <p:txBody>
          <a:bodyPr>
            <a:normAutofit fontScale="77500" lnSpcReduction="20000"/>
          </a:bodyPr>
          <a:lstStyle/>
          <a:p>
            <a:r>
              <a:rPr lang="ru-RU" sz="3100" b="1" dirty="0"/>
              <a:t>обучающихся образовательных  организаций</a:t>
            </a:r>
            <a:endParaRPr lang="ru-RU" sz="3100" b="1" dirty="0" smtClean="0"/>
          </a:p>
          <a:p>
            <a:endParaRPr lang="ru-RU" sz="2800" b="1" dirty="0"/>
          </a:p>
          <a:p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на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предмет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выявления рисков раннего потребления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наркотических средств, психотропных и других токсических веществ</a:t>
            </a:r>
          </a:p>
          <a:p>
            <a:endParaRPr lang="ru-RU" b="1" dirty="0" smtClean="0"/>
          </a:p>
          <a:p>
            <a:r>
              <a:rPr lang="ru-RU" b="1" dirty="0" smtClean="0"/>
              <a:t>в 2019-2020 учебном году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Предпосылки и особенности проведения социально-психологического </a:t>
            </a:r>
            <a:r>
              <a:rPr lang="ru-RU" b="1" dirty="0" smtClean="0"/>
              <a:t>тестирования </a:t>
            </a:r>
            <a:endParaRPr lang="ru-RU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516216" y="548680"/>
            <a:ext cx="1894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580"/>
              </a:spcBef>
              <a:buClr>
                <a:srgbClr val="6076B4"/>
              </a:buClr>
              <a:buSzPct val="85000"/>
            </a:pPr>
            <a:r>
              <a:rPr lang="ru-RU" b="1">
                <a:solidFill>
                  <a:srgbClr val="2F5897"/>
                </a:solidFill>
              </a:rPr>
              <a:t>16.09.2019</a:t>
            </a:r>
            <a:endParaRPr lang="ru-RU" b="1" dirty="0">
              <a:solidFill>
                <a:srgbClr val="2F58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278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Особенности СПТ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ru-RU" b="1" dirty="0"/>
              <a:t>Цель </a:t>
            </a:r>
            <a:r>
              <a:rPr lang="ru-RU" dirty="0"/>
              <a:t>социально-психологического тестирования обучающихся – выявление групп риска незаконного потребления наркотических средств и психотропных веществ.</a:t>
            </a:r>
          </a:p>
          <a:p>
            <a:r>
              <a:rPr lang="ru-RU" b="1" dirty="0"/>
              <a:t>«Группа риска» </a:t>
            </a:r>
            <a:r>
              <a:rPr lang="ru-RU" dirty="0"/>
              <a:t>– это группа несовершеннолетних, которые в силу определенных обстоятельств своей жизни более других подвержены негативным внешним воздействиям со стороны общества и его криминальных элементов, что приводит к социальной и психологической </a:t>
            </a:r>
            <a:r>
              <a:rPr lang="ru-RU" dirty="0" err="1"/>
              <a:t>дезадаптации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9769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7560840" cy="2063080"/>
          </a:xfrm>
        </p:spPr>
        <p:txBody>
          <a:bodyPr>
            <a:noAutofit/>
          </a:bodyPr>
          <a:lstStyle/>
          <a:p>
            <a:r>
              <a:rPr lang="ru-RU" sz="3200" b="1" dirty="0"/>
              <a:t>на предмет </a:t>
            </a:r>
            <a:r>
              <a:rPr lang="ru-RU" sz="3200" b="1" dirty="0" smtClean="0"/>
              <a:t>раннего выявления </a:t>
            </a:r>
            <a:r>
              <a:rPr lang="ru-RU" sz="3200" b="1" dirty="0"/>
              <a:t>незаконного потребления наркотических средств, психотропных и других токсических веществ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052736"/>
            <a:ext cx="8712968" cy="254771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Организация социально-психологического тестирования обучающихся образовательных </a:t>
            </a:r>
            <a:r>
              <a:rPr lang="ru-RU" b="1" dirty="0" smtClean="0"/>
              <a:t> организаций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46532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93022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Распоряжение Комитета общего и профессионального образования Ленинградской области </a:t>
            </a: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(№ </a:t>
            </a:r>
            <a:r>
              <a:rPr lang="en-US" sz="2400" b="1" dirty="0" smtClean="0">
                <a:solidFill>
                  <a:srgbClr val="C00000"/>
                </a:solidFill>
              </a:rPr>
              <a:t>1912 - </a:t>
            </a:r>
            <a:r>
              <a:rPr lang="ru-RU" sz="2400" b="1" dirty="0" smtClean="0">
                <a:solidFill>
                  <a:srgbClr val="C00000"/>
                </a:solidFill>
              </a:rPr>
              <a:t>р от  </a:t>
            </a:r>
            <a:r>
              <a:rPr lang="en-US" sz="2400" b="1" dirty="0" smtClean="0">
                <a:solidFill>
                  <a:srgbClr val="C00000"/>
                </a:solidFill>
              </a:rPr>
              <a:t>06</a:t>
            </a:r>
            <a:r>
              <a:rPr lang="ru-RU" sz="2400" b="1" dirty="0" smtClean="0">
                <a:solidFill>
                  <a:srgbClr val="C00000"/>
                </a:solidFill>
              </a:rPr>
              <a:t>.09.2019)</a:t>
            </a:r>
            <a:r>
              <a:rPr lang="ru-RU" sz="2400" b="1" dirty="0">
                <a:solidFill>
                  <a:srgbClr val="C00000"/>
                </a:solidFill>
              </a:rPr>
              <a:t/>
            </a:r>
            <a:br>
              <a:rPr lang="ru-RU" sz="2400" b="1" dirty="0">
                <a:solidFill>
                  <a:srgbClr val="C00000"/>
                </a:solidFill>
              </a:rPr>
            </a:b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2348880"/>
            <a:ext cx="7772400" cy="36709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/>
              <a:t>Об организации проведения социально-психологического </a:t>
            </a:r>
            <a:r>
              <a:rPr lang="ru-RU" b="1" dirty="0" smtClean="0"/>
              <a:t>тестирования лиц</a:t>
            </a:r>
            <a:r>
              <a:rPr lang="ru-RU" b="1" dirty="0"/>
              <a:t>, обучающихся в общеобразовательных организациях </a:t>
            </a:r>
            <a:r>
              <a:rPr lang="ru-RU" b="1" dirty="0" smtClean="0"/>
              <a:t>и </a:t>
            </a:r>
            <a:r>
              <a:rPr lang="ru-RU" b="1" dirty="0"/>
              <a:t>профессиональных образовательных организациях,</a:t>
            </a:r>
          </a:p>
          <a:p>
            <a:pPr marL="0" indent="0" algn="ctr">
              <a:buNone/>
            </a:pPr>
            <a:r>
              <a:rPr lang="ru-RU" b="1" dirty="0"/>
              <a:t>а также в образовательных организациях высшего образования</a:t>
            </a:r>
          </a:p>
          <a:p>
            <a:pPr marL="0" indent="0" algn="ctr">
              <a:buNone/>
            </a:pPr>
            <a:r>
              <a:rPr lang="ru-RU" b="1" dirty="0"/>
              <a:t>Ленинградской области </a:t>
            </a:r>
          </a:p>
          <a:p>
            <a:pPr marL="0" indent="0" algn="ctr">
              <a:buNone/>
            </a:pPr>
            <a:r>
              <a:rPr lang="ru-RU" b="1" dirty="0" smtClean="0"/>
              <a:t>в 2019 </a:t>
            </a:r>
            <a:r>
              <a:rPr lang="ru-RU" b="1" dirty="0"/>
              <a:t>-</a:t>
            </a:r>
            <a:r>
              <a:rPr lang="ru-RU" b="1" dirty="0" smtClean="0"/>
              <a:t>2020 </a:t>
            </a:r>
            <a:r>
              <a:rPr lang="ru-RU" b="1" dirty="0"/>
              <a:t>учебном году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8736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2</a:t>
            </a:r>
            <a:r>
              <a:rPr lang="ru-RU" b="1" dirty="0"/>
              <a:t>. </a:t>
            </a:r>
            <a:r>
              <a:rPr lang="ru-RU" b="1" dirty="0" smtClean="0"/>
              <a:t>Провести СПТ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/>
                <a:ea typeface="Calibri"/>
              </a:rPr>
              <a:t>в соответствии </a:t>
            </a:r>
            <a:r>
              <a:rPr lang="ru-RU" sz="2800" dirty="0" smtClean="0">
                <a:latin typeface="Times New Roman"/>
                <a:ea typeface="Calibri"/>
              </a:rPr>
              <a:t>ЕМ СПТ, рекомендуемой </a:t>
            </a:r>
            <a:r>
              <a:rPr lang="ru-RU" sz="2800" dirty="0">
                <a:latin typeface="Times New Roman"/>
                <a:ea typeface="Calibri"/>
              </a:rPr>
              <a:t>Министерством просвещения Российской Федерации: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Calibri"/>
              </a:rPr>
              <a:t>в 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Calibri"/>
              </a:rPr>
              <a:t>срок до 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Calibri"/>
              </a:rPr>
              <a:t>29 октября 2019 года (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/>
                <a:ea typeface="Calibri"/>
              </a:rPr>
              <a:t>последний день тестирования 29 октября 2019 года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Calibri"/>
              </a:rPr>
              <a:t>)</a:t>
            </a:r>
            <a:r>
              <a:rPr lang="ru-RU" sz="2800" dirty="0" smtClean="0">
                <a:solidFill>
                  <a:srgbClr val="FF0000"/>
                </a:solidFill>
                <a:latin typeface="Times New Roman"/>
                <a:ea typeface="Calibri"/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9918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64704"/>
            <a:ext cx="8050088" cy="1440160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800" b="1" dirty="0" smtClean="0"/>
              <a:t>7.1</a:t>
            </a:r>
            <a:r>
              <a:rPr lang="ru-RU" sz="2800" b="1" dirty="0"/>
              <a:t>. Организовать методическое сопровождение деятельности </a:t>
            </a:r>
            <a:r>
              <a:rPr lang="ru-RU" sz="2800" b="1" dirty="0" smtClean="0"/>
              <a:t>по </a:t>
            </a:r>
            <a:r>
              <a:rPr lang="ru-RU" sz="2800" b="1" dirty="0"/>
              <a:t>проведению </a:t>
            </a:r>
            <a:r>
              <a:rPr lang="ru-RU" sz="2800" b="1" dirty="0" smtClean="0"/>
              <a:t>СПТ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988840"/>
            <a:ext cx="7772400" cy="4572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09.09.19; 16.09.19 </a:t>
            </a:r>
            <a:r>
              <a:rPr lang="ru-RU" dirty="0" err="1" smtClean="0"/>
              <a:t>вебинар</a:t>
            </a:r>
            <a:r>
              <a:rPr lang="ru-RU" dirty="0" smtClean="0"/>
              <a:t>-совещание </a:t>
            </a:r>
            <a:r>
              <a:rPr lang="ru-RU" dirty="0"/>
              <a:t>для специалистов органов местного самоуправления, осуществляющих управление в сфере образования Ленинградской области, курирующих работу по профилактике правонарушений, представителей образовательных организаций, ответственных за организацию профилактической работы по предупреждению немедицинского потребления детьми и подростками наркотических средств и психотропных веществ.</a:t>
            </a:r>
          </a:p>
        </p:txBody>
      </p:sp>
    </p:spTree>
    <p:extLst>
      <p:ext uri="{BB962C8B-B14F-4D97-AF65-F5344CB8AC3E}">
        <p14:creationId xmlns:p14="http://schemas.microsoft.com/office/powerpoint/2010/main" val="4290015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64704"/>
            <a:ext cx="8050088" cy="1440160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800" b="1" dirty="0" smtClean="0"/>
              <a:t>7.1</a:t>
            </a:r>
            <a:r>
              <a:rPr lang="ru-RU" sz="2800" b="1" dirty="0"/>
              <a:t>. Организовать методическое сопровождение деятельности </a:t>
            </a:r>
            <a:r>
              <a:rPr lang="ru-RU" sz="2800" b="1" dirty="0" smtClean="0"/>
              <a:t>по </a:t>
            </a:r>
            <a:r>
              <a:rPr lang="ru-RU" sz="2800" b="1" dirty="0"/>
              <a:t>проведению </a:t>
            </a:r>
            <a:r>
              <a:rPr lang="ru-RU" sz="2800" b="1" dirty="0" smtClean="0"/>
              <a:t>СПТ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988840"/>
            <a:ext cx="7772400" cy="4572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18.09.19 </a:t>
            </a:r>
            <a:r>
              <a:rPr lang="ru-RU" dirty="0" smtClean="0"/>
              <a:t>семинар-совещание по вопросам организации и проведения СПТ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20.09.19 </a:t>
            </a:r>
            <a:r>
              <a:rPr lang="ru-RU" dirty="0" smtClean="0"/>
              <a:t>КПК «Психолого-педагогические аспекты первичной профилактики аддиктивного поведения детей и подростков» - 36ч.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4787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8. Руководителям  </a:t>
            </a:r>
            <a:r>
              <a:rPr lang="ru-RU" b="1" dirty="0"/>
              <a:t>муниципальных  органов местного самоуправления, </a:t>
            </a:r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96118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осуществляющих  управление  в  сфере  образования,  руководителям  подведомственных государственных  образовательных организаций</a:t>
            </a:r>
          </a:p>
        </p:txBody>
      </p:sp>
    </p:spTree>
    <p:extLst>
      <p:ext uri="{BB962C8B-B14F-4D97-AF65-F5344CB8AC3E}">
        <p14:creationId xmlns:p14="http://schemas.microsoft.com/office/powerpoint/2010/main" val="3617588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Издать </a:t>
            </a:r>
            <a:r>
              <a:rPr lang="ru-RU" dirty="0"/>
              <a:t>правовой акт о проведении тестирования и назначении лица, ответственного за организацию и проведение тестирования.</a:t>
            </a:r>
          </a:p>
          <a:p>
            <a:r>
              <a:rPr lang="ru-RU" dirty="0" smtClean="0"/>
              <a:t>Утвердить  </a:t>
            </a:r>
            <a:r>
              <a:rPr lang="ru-RU" dirty="0"/>
              <a:t>из  числа  работников  образовательной  организации состав  комиссии, обеспечивающей  организационно-техническое сопровождение тестирования.</a:t>
            </a:r>
          </a:p>
          <a:p>
            <a:r>
              <a:rPr lang="ru-RU" dirty="0" smtClean="0"/>
              <a:t>Провести </a:t>
            </a:r>
            <a:r>
              <a:rPr lang="ru-RU" dirty="0"/>
              <a:t>родительские  собрания  по  вопросам  организации  тестирования обучающихся. </a:t>
            </a:r>
          </a:p>
          <a:p>
            <a:r>
              <a:rPr lang="ru-RU" dirty="0" smtClean="0"/>
              <a:t>Обеспечить  </a:t>
            </a:r>
            <a:r>
              <a:rPr lang="ru-RU" dirty="0"/>
              <a:t>информационное  сопровождение  проведения тестирования.</a:t>
            </a:r>
          </a:p>
          <a:p>
            <a:r>
              <a:rPr lang="ru-RU" dirty="0" smtClean="0"/>
              <a:t>Организовать  </a:t>
            </a:r>
            <a:r>
              <a:rPr lang="ru-RU" dirty="0"/>
              <a:t>тестирование  в  соответствии  с распорядительным актом образовательной организации.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2543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Обеспечить техническое сопровождение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 smtClean="0">
                <a:solidFill>
                  <a:srgbClr val="0070C0"/>
                </a:solidFill>
              </a:rPr>
              <a:t>с </a:t>
            </a:r>
            <a:r>
              <a:rPr lang="ru-RU" b="1" u="sng" dirty="0">
                <a:solidFill>
                  <a:srgbClr val="0070C0"/>
                </a:solidFill>
              </a:rPr>
              <a:t>использованием современных компьютерных технологий </a:t>
            </a:r>
            <a:r>
              <a:rPr lang="ru-RU" dirty="0"/>
              <a:t>в условиях, соответствующих требованиям санитарно-эпидемиологических правил и нормативов. Определить количество, общую площадь и состояние помещений, предоставляемых для проведения тестирования обучающихся (далее - аудитория), </a:t>
            </a:r>
            <a:r>
              <a:rPr lang="ru-RU" dirty="0" smtClean="0"/>
              <a:t>для </a:t>
            </a:r>
            <a:r>
              <a:rPr lang="ru-RU" dirty="0"/>
              <a:t>каждого участника должно быть выделено отдельное рабочее место, в том числе с учетом их индивидуальных особенностей.</a:t>
            </a:r>
          </a:p>
        </p:txBody>
      </p:sp>
    </p:spTree>
    <p:extLst>
      <p:ext uri="{BB962C8B-B14F-4D97-AF65-F5344CB8AC3E}">
        <p14:creationId xmlns:p14="http://schemas.microsoft.com/office/powerpoint/2010/main" val="30645247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Включить в комиссию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специалиста в сфере ИТ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136904" cy="493352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Провести </a:t>
            </a:r>
            <a:r>
              <a:rPr lang="ru-RU" dirty="0"/>
              <a:t>силами членов комиссии, сформированной из числа работников образовательной организации, перед началом тестирования инструктаж обучающихся, в том числе информировать их о порядке проведения тестирования, правилах заполнения анкеты с использованием </a:t>
            </a:r>
            <a:r>
              <a:rPr lang="ru-RU" b="1" u="sng" dirty="0">
                <a:solidFill>
                  <a:schemeClr val="tx2"/>
                </a:solidFill>
              </a:rPr>
              <a:t>современных компьютерных технологий</a:t>
            </a:r>
            <a:r>
              <a:rPr lang="ru-RU" dirty="0"/>
              <a:t>, продолжительности тестирования. Во время проведения тестирования, обучающиеся не вправе общаться друг с другом, отвечать на возникающие вопросы имеет право только наблюдатель, входящий в состав комиссии.</a:t>
            </a:r>
          </a:p>
          <a:p>
            <a:r>
              <a:rPr lang="ru-RU" dirty="0" smtClean="0"/>
              <a:t>Утвердить </a:t>
            </a:r>
            <a:r>
              <a:rPr lang="ru-RU" dirty="0"/>
              <a:t>расписание тестирования  по классам  и кабинетам по прилагаемой форме (приложение № </a:t>
            </a:r>
            <a:r>
              <a:rPr lang="ru-RU" dirty="0" smtClean="0"/>
              <a:t>2).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2906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Социально-психологическое  тестирование обучающихся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направленно  на  определение  рисков формирования зависимости от  наркотических средств и ПАВ;</a:t>
            </a:r>
          </a:p>
          <a:p>
            <a:r>
              <a:rPr lang="ru-RU" dirty="0"/>
              <a:t>выявление и динамическое наблюдение за факторами и группами риска, к которым относятся обучающиеся с различными видами отклоняющегося поведения, а также определение эффективности </a:t>
            </a:r>
            <a:r>
              <a:rPr lang="ru-RU" dirty="0" err="1" smtClean="0"/>
              <a:t>здоровьесозидающих</a:t>
            </a:r>
            <a:r>
              <a:rPr lang="ru-RU" dirty="0" smtClean="0"/>
              <a:t> </a:t>
            </a:r>
            <a:r>
              <a:rPr lang="ru-RU" dirty="0"/>
              <a:t>и профилактических мероприятий.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2870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49817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согласие на обработку 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>
                <a:solidFill>
                  <a:srgbClr val="FF0000"/>
                </a:solidFill>
              </a:rPr>
              <a:t>персональных данных  </a:t>
            </a: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(№</a:t>
            </a:r>
            <a:r>
              <a:rPr lang="ru-RU" sz="3200" b="1" dirty="0">
                <a:solidFill>
                  <a:srgbClr val="FF0000"/>
                </a:solidFill>
              </a:rPr>
              <a:t>152-ФЗ «О персональных данных</a:t>
            </a:r>
            <a:r>
              <a:rPr lang="ru-RU" sz="3200" b="1" dirty="0" smtClean="0">
                <a:solidFill>
                  <a:srgbClr val="FF0000"/>
                </a:solidFill>
              </a:rPr>
              <a:t>»)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280920" cy="49685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Утвердить </a:t>
            </a:r>
            <a:r>
              <a:rPr lang="ru-RU" dirty="0"/>
              <a:t>поименные списки  обучающихся, составленные по итогам  получения  от  обучающихся  либо  от  их  родителей  (законных представителей)  информированных  согласий  по  прилагаемым  формам (приложения №№ </a:t>
            </a:r>
            <a:r>
              <a:rPr lang="ru-RU" dirty="0" smtClean="0"/>
              <a:t>3, 4).</a:t>
            </a:r>
            <a:endParaRPr lang="ru-RU" dirty="0"/>
          </a:p>
          <a:p>
            <a:r>
              <a:rPr lang="ru-RU" dirty="0" smtClean="0"/>
              <a:t>Обеспечить </a:t>
            </a:r>
            <a:r>
              <a:rPr lang="ru-RU" b="1" u="sng" dirty="0">
                <a:solidFill>
                  <a:srgbClr val="0070C0"/>
                </a:solidFill>
              </a:rPr>
              <a:t>соблюдение конфиденциальности </a:t>
            </a:r>
            <a:r>
              <a:rPr lang="ru-RU" dirty="0"/>
              <a:t>при проведении тестирования и хранении результатов тестирования.  </a:t>
            </a:r>
          </a:p>
          <a:p>
            <a:r>
              <a:rPr lang="ru-RU" dirty="0" smtClean="0"/>
              <a:t>Обеспечить  </a:t>
            </a:r>
            <a:r>
              <a:rPr lang="ru-RU" b="1" u="sng" dirty="0" smtClean="0">
                <a:solidFill>
                  <a:srgbClr val="0070C0"/>
                </a:solidFill>
              </a:rPr>
              <a:t>хранение  в  течение  года  информированных </a:t>
            </a:r>
            <a:r>
              <a:rPr lang="ru-RU" b="1" u="sng" dirty="0">
                <a:solidFill>
                  <a:srgbClr val="0070C0"/>
                </a:solidFill>
              </a:rPr>
              <a:t>согласий  </a:t>
            </a:r>
            <a:r>
              <a:rPr lang="ru-RU" dirty="0"/>
              <a:t>в  условиях, гарантирующих конфиденциальность и невозможность несанкционированного доступа к ним.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65776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3541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u="sng" dirty="0" smtClean="0">
                <a:solidFill>
                  <a:srgbClr val="FF0000"/>
                </a:solidFill>
              </a:rPr>
              <a:t>01 ноября 2019 г. </a:t>
            </a: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 (</a:t>
            </a:r>
            <a:r>
              <a:rPr lang="ru-RU" sz="3200" b="1" u="sng" dirty="0" smtClean="0">
                <a:solidFill>
                  <a:srgbClr val="FF0000"/>
                </a:solidFill>
              </a:rPr>
              <a:t>последний день</a:t>
            </a:r>
            <a:r>
              <a:rPr lang="ru-RU" sz="3200" b="1" dirty="0" smtClean="0">
                <a:solidFill>
                  <a:srgbClr val="FF0000"/>
                </a:solidFill>
              </a:rPr>
              <a:t>) завершается 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прием пакетов и актов.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Организовать  </a:t>
            </a:r>
            <a:r>
              <a:rPr lang="ru-RU" dirty="0"/>
              <a:t>направление  пакетов </a:t>
            </a:r>
            <a:r>
              <a:rPr lang="ru-RU" dirty="0" smtClean="0"/>
              <a:t>с  результатами тестирования на электронных носителях </a:t>
            </a:r>
            <a:r>
              <a:rPr lang="ru-RU" dirty="0"/>
              <a:t>и  актов  передачи  результатов  тестирования </a:t>
            </a:r>
            <a:r>
              <a:rPr lang="ru-RU" dirty="0" smtClean="0"/>
              <a:t>обучающихся </a:t>
            </a:r>
            <a:r>
              <a:rPr lang="ru-RU" dirty="0"/>
              <a:t>общеобразовательных  организаций в трехдневный срок с момента проведения тестирования в государственное автономное образовательное учреждение дополнительного профессионального образования «Ленинградский областной институт развития образования»  по прилагаемой форме (приложение № </a:t>
            </a:r>
            <a:r>
              <a:rPr lang="ru-RU" dirty="0" smtClean="0"/>
              <a:t>5).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65178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Порядок взаимодействия с ЛОИРО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5"/>
                </a:solidFill>
              </a:rPr>
              <a:t>п</a:t>
            </a:r>
            <a:r>
              <a:rPr lang="ru-RU" sz="3600" b="1" dirty="0" smtClean="0">
                <a:solidFill>
                  <a:schemeClr val="accent5"/>
                </a:solidFill>
              </a:rPr>
              <a:t>о проведению тестирования</a:t>
            </a:r>
          </a:p>
          <a:p>
            <a:pPr algn="ctr"/>
            <a:r>
              <a:rPr lang="ru-RU" sz="3600" b="1" dirty="0" smtClean="0">
                <a:solidFill>
                  <a:schemeClr val="accent5"/>
                </a:solidFill>
              </a:rPr>
              <a:t>(сентябрь-ноябрь 2019 года</a:t>
            </a:r>
            <a:r>
              <a:rPr lang="ru-RU" sz="3600" dirty="0" smtClean="0"/>
              <a:t>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801498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7544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До </a:t>
            </a:r>
            <a:r>
              <a:rPr lang="en-US" b="1" dirty="0" smtClean="0">
                <a:solidFill>
                  <a:srgbClr val="FF0000"/>
                </a:solidFill>
              </a:rPr>
              <a:t>16</a:t>
            </a:r>
            <a:r>
              <a:rPr lang="ru-RU" b="1" dirty="0" smtClean="0">
                <a:solidFill>
                  <a:srgbClr val="FF0000"/>
                </a:solidFill>
              </a:rPr>
              <a:t> сентября 201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b="1" dirty="0" smtClean="0">
                <a:solidFill>
                  <a:srgbClr val="FF0000"/>
                </a:solidFill>
              </a:rPr>
              <a:t> года  </a:t>
            </a:r>
            <a:r>
              <a:rPr lang="ru-RU" dirty="0" smtClean="0"/>
              <a:t>по электронной почте </a:t>
            </a:r>
            <a:r>
              <a:rPr lang="en-US" dirty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spt@loiro.ru 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направить информацию:  </a:t>
            </a:r>
            <a:r>
              <a:rPr lang="ru-RU" b="1" dirty="0" smtClean="0">
                <a:solidFill>
                  <a:srgbClr val="FF0000"/>
                </a:solidFill>
              </a:rPr>
              <a:t>Ф.И.О., должность  ответственного лица от МО и каждой образовательной организации СПО и ВПО </a:t>
            </a:r>
            <a:r>
              <a:rPr lang="ru-RU" dirty="0" smtClean="0"/>
              <a:t>с указанием электронной почты  и контактного телефона  и для эффективной связи (мобильный), в теме письма сделать пометку, например, </a:t>
            </a:r>
            <a:r>
              <a:rPr lang="ru-RU" sz="2800" b="1" dirty="0" smtClean="0">
                <a:solidFill>
                  <a:srgbClr val="FF0000"/>
                </a:solidFill>
              </a:rPr>
              <a:t>«тестирование - Выборгский район»;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20 </a:t>
            </a:r>
            <a:r>
              <a:rPr lang="ru-RU" sz="2800" b="1" dirty="0" smtClean="0">
                <a:solidFill>
                  <a:srgbClr val="FF0000"/>
                </a:solidFill>
              </a:rPr>
              <a:t>сентября</a:t>
            </a:r>
            <a:r>
              <a:rPr lang="ru-RU" b="1" dirty="0" smtClean="0">
                <a:solidFill>
                  <a:srgbClr val="FF0000"/>
                </a:solidFill>
              </a:rPr>
              <a:t> 2019</a:t>
            </a:r>
            <a:r>
              <a:rPr lang="ru-RU" sz="2800" b="1" dirty="0" smtClean="0">
                <a:solidFill>
                  <a:srgbClr val="FF0000"/>
                </a:solidFill>
              </a:rPr>
              <a:t> года</a:t>
            </a:r>
            <a:r>
              <a:rPr lang="ru-RU" sz="2800" dirty="0" smtClean="0"/>
              <a:t> ответственный от МО образовательной организации </a:t>
            </a:r>
            <a:r>
              <a:rPr lang="ru-RU" sz="2400" dirty="0" smtClean="0"/>
              <a:t>СПО и ВПО </a:t>
            </a:r>
            <a:r>
              <a:rPr lang="ru-RU" sz="2800" dirty="0" smtClean="0"/>
              <a:t>приглашаются на обучение по использованию электронного ресурса для проведения СПТ;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2793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noFill/>
        </p:spPr>
        <p:txBody>
          <a:bodyPr>
            <a:normAutofit fontScale="62500" lnSpcReduction="20000"/>
          </a:bodyPr>
          <a:lstStyle/>
          <a:p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sz="3500" b="1" dirty="0" smtClean="0">
                <a:solidFill>
                  <a:srgbClr val="FF0000"/>
                </a:solidFill>
              </a:rPr>
              <a:t>До 24 сентября 2019 года  </a:t>
            </a:r>
            <a:r>
              <a:rPr lang="ru-RU" sz="3500" dirty="0" smtClean="0"/>
              <a:t>ответственным необходимо направить информацию с перечнем ОО района для формирования входных данных анкеты (полное название и укороченное, так как при формировании анкеты существует лимит знаков)</a:t>
            </a:r>
            <a:endParaRPr lang="ru-RU" sz="3500" b="1" dirty="0" smtClean="0">
              <a:solidFill>
                <a:srgbClr val="FF0000"/>
              </a:solidFill>
            </a:endParaRPr>
          </a:p>
          <a:p>
            <a:r>
              <a:rPr lang="ru-RU" sz="3500" b="1" u="sng" dirty="0" smtClean="0">
                <a:solidFill>
                  <a:srgbClr val="FF0000"/>
                </a:solidFill>
              </a:rPr>
              <a:t>с 30 сентября по 29 октября 2019 года электронная анкета открыта для прохождения тестирования обучающимися всех ОО ЛО; </a:t>
            </a:r>
          </a:p>
          <a:p>
            <a:r>
              <a:rPr lang="ru-RU" sz="3500" b="1" dirty="0" smtClean="0">
                <a:solidFill>
                  <a:srgbClr val="FF0000"/>
                </a:solidFill>
              </a:rPr>
              <a:t>С   5 октября по 25 октября 2019 года </a:t>
            </a:r>
            <a:r>
              <a:rPr lang="ru-RU" sz="3500" dirty="0" smtClean="0"/>
              <a:t>ответственный от района и  образовательной организации СПО и ВПО</a:t>
            </a:r>
            <a:r>
              <a:rPr lang="ru-RU" sz="3500" b="1" dirty="0" smtClean="0">
                <a:solidFill>
                  <a:srgbClr val="FF0000"/>
                </a:solidFill>
              </a:rPr>
              <a:t> </a:t>
            </a:r>
            <a:r>
              <a:rPr lang="ru-RU" sz="3500" dirty="0" smtClean="0"/>
              <a:t>организует работу по формированию пакетов с анкетами на электронном носителе для доставки в ЛОИРО</a:t>
            </a:r>
            <a:r>
              <a:rPr lang="ru-RU" sz="3500" b="1" dirty="0" smtClean="0"/>
              <a:t>;</a:t>
            </a:r>
          </a:p>
          <a:p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070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208912" cy="2938338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Пакеты необходимо формировать по возрастным категориям: </a:t>
            </a:r>
            <a:br>
              <a:rPr lang="ru-RU" sz="3200" dirty="0" smtClean="0"/>
            </a:br>
            <a:r>
              <a:rPr lang="ru-RU" sz="3200" dirty="0"/>
              <a:t>-</a:t>
            </a:r>
            <a:r>
              <a:rPr lang="ru-RU" sz="3200" dirty="0" smtClean="0"/>
              <a:t>обучающиеся до 15 лет, </a:t>
            </a:r>
            <a:br>
              <a:rPr lang="ru-RU" sz="3200" dirty="0" smtClean="0"/>
            </a:br>
            <a:r>
              <a:rPr lang="ru-RU" sz="3200" dirty="0"/>
              <a:t>-</a:t>
            </a:r>
            <a:r>
              <a:rPr lang="ru-RU" sz="3200" dirty="0" smtClean="0"/>
              <a:t>обучающие старше 15 лет.</a:t>
            </a:r>
            <a:br>
              <a:rPr lang="ru-RU" sz="3200" dirty="0" smtClean="0"/>
            </a:br>
            <a:r>
              <a:rPr lang="ru-RU" sz="3200" dirty="0" smtClean="0"/>
              <a:t>Информация, которую необходимо указать на каждом пакете.  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58682327"/>
              </p:ext>
            </p:extLst>
          </p:nvPr>
        </p:nvGraphicFramePr>
        <p:xfrm>
          <a:off x="1763688" y="3789040"/>
          <a:ext cx="6264696" cy="1820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0060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Район: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r>
                        <a:rPr lang="ru-RU" dirty="0" smtClean="0"/>
                        <a:t>Возрастная категория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Количество анкет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Пакеты с анкетами и акты передачи  (</a:t>
            </a:r>
            <a:r>
              <a:rPr lang="ru-RU" b="1" u="sng" dirty="0" smtClean="0">
                <a:solidFill>
                  <a:srgbClr val="FF0000"/>
                </a:solidFill>
              </a:rPr>
              <a:t>2 экземпляра</a:t>
            </a:r>
            <a:r>
              <a:rPr lang="ru-RU" b="1" dirty="0" smtClean="0">
                <a:solidFill>
                  <a:srgbClr val="FF0000"/>
                </a:solidFill>
              </a:rPr>
              <a:t>) </a:t>
            </a:r>
            <a:r>
              <a:rPr lang="ru-RU" dirty="0" smtClean="0"/>
              <a:t>доставляются ответственными от МО, ГКОУ, СПО, ВО  на кафедру педагогики и психологии </a:t>
            </a:r>
            <a:r>
              <a:rPr lang="ru-RU" b="1" dirty="0" smtClean="0">
                <a:solidFill>
                  <a:srgbClr val="FF0000"/>
                </a:solidFill>
              </a:rPr>
              <a:t>(</a:t>
            </a:r>
            <a:r>
              <a:rPr lang="ru-RU" b="1" dirty="0" err="1" smtClean="0">
                <a:solidFill>
                  <a:srgbClr val="FF0000"/>
                </a:solidFill>
              </a:rPr>
              <a:t>каб</a:t>
            </a:r>
            <a:r>
              <a:rPr lang="ru-RU" b="1" dirty="0" smtClean="0">
                <a:solidFill>
                  <a:srgbClr val="FF0000"/>
                </a:solidFill>
              </a:rPr>
              <a:t>. 207; 208) с 12.00 до 14.00 в период с 5 октября по 01 ноября 2019 года (кроме субботы и воскресенья);</a:t>
            </a:r>
          </a:p>
          <a:p>
            <a:r>
              <a:rPr lang="ru-RU" dirty="0" smtClean="0"/>
              <a:t>Принимают пакеты с анкетами и акты передачи</a:t>
            </a:r>
          </a:p>
          <a:p>
            <a:r>
              <a:rPr lang="ru-RU" dirty="0" smtClean="0"/>
              <a:t>от МО общего образования (школы) - </a:t>
            </a:r>
            <a:r>
              <a:rPr lang="ru-RU" b="1" dirty="0" err="1" smtClean="0">
                <a:solidFill>
                  <a:srgbClr val="FF0000"/>
                </a:solidFill>
              </a:rPr>
              <a:t>Масалова</a:t>
            </a:r>
            <a:r>
              <a:rPr lang="ru-RU" b="1" dirty="0" smtClean="0">
                <a:solidFill>
                  <a:srgbClr val="FF0000"/>
                </a:solidFill>
              </a:rPr>
              <a:t> Оксана Владимировна, методист кафедры педагогики и психологии (</a:t>
            </a:r>
            <a:r>
              <a:rPr lang="ru-RU" b="1" dirty="0" err="1" smtClean="0">
                <a:solidFill>
                  <a:srgbClr val="FF0000"/>
                </a:solidFill>
              </a:rPr>
              <a:t>каб</a:t>
            </a:r>
            <a:r>
              <a:rPr lang="ru-RU" b="1" dirty="0" smtClean="0">
                <a:solidFill>
                  <a:srgbClr val="FF0000"/>
                </a:solidFill>
              </a:rPr>
              <a:t>. 207);</a:t>
            </a:r>
          </a:p>
          <a:p>
            <a:r>
              <a:rPr lang="ru-RU" dirty="0" smtClean="0"/>
              <a:t>от ОО ГКОУ, СПО и ВО</a:t>
            </a:r>
            <a:r>
              <a:rPr lang="ru-RU" b="1" dirty="0" smtClean="0">
                <a:solidFill>
                  <a:srgbClr val="FF0000"/>
                </a:solidFill>
              </a:rPr>
              <a:t> - Берденникова Наталья Григорьевна, методист кафедры педагогики и психологии (каб.208).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9126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Рекомендуемый алгоритм </a:t>
            </a:r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5"/>
                </a:solidFill>
              </a:rPr>
              <a:t>организации тестирования в районах</a:t>
            </a:r>
            <a:endParaRPr lang="ru-RU" sz="40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8594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 10 сентября 2019 </a:t>
            </a:r>
            <a:r>
              <a:rPr lang="ru-RU" b="1" dirty="0">
                <a:solidFill>
                  <a:srgbClr val="FF0000"/>
                </a:solidFill>
              </a:rPr>
              <a:t>года 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/>
              <a:t>организуется 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6076B4"/>
              </a:buClr>
            </a:pPr>
            <a:r>
              <a:rPr lang="ru-RU" sz="2800" dirty="0" smtClean="0">
                <a:solidFill>
                  <a:prstClr val="black"/>
                </a:solidFill>
              </a:rPr>
              <a:t>издание </a:t>
            </a:r>
            <a:r>
              <a:rPr lang="ru-RU" sz="2800" b="1" dirty="0" smtClean="0">
                <a:solidFill>
                  <a:srgbClr val="FF0000"/>
                </a:solidFill>
              </a:rPr>
              <a:t>правового акта </a:t>
            </a:r>
            <a:r>
              <a:rPr lang="ru-RU" sz="2800" b="1" dirty="0">
                <a:solidFill>
                  <a:srgbClr val="FF0000"/>
                </a:solidFill>
              </a:rPr>
              <a:t>о проведении тестирования </a:t>
            </a:r>
            <a:r>
              <a:rPr lang="ru-RU" sz="2800" dirty="0">
                <a:solidFill>
                  <a:prstClr val="black"/>
                </a:solidFill>
              </a:rPr>
              <a:t>и </a:t>
            </a:r>
            <a:r>
              <a:rPr lang="ru-RU" sz="2800" b="1" dirty="0">
                <a:solidFill>
                  <a:srgbClr val="FF0000"/>
                </a:solidFill>
              </a:rPr>
              <a:t>назначении лица, ответственного </a:t>
            </a:r>
            <a:r>
              <a:rPr lang="ru-RU" sz="2800" dirty="0">
                <a:solidFill>
                  <a:prstClr val="black"/>
                </a:solidFill>
              </a:rPr>
              <a:t>за организацию и проведение </a:t>
            </a:r>
            <a:r>
              <a:rPr lang="ru-RU" sz="2800" dirty="0" smtClean="0">
                <a:solidFill>
                  <a:prstClr val="black"/>
                </a:solidFill>
              </a:rPr>
              <a:t>тестирования;</a:t>
            </a:r>
          </a:p>
          <a:p>
            <a:pPr lvl="0">
              <a:buClr>
                <a:srgbClr val="6076B4"/>
              </a:buClr>
            </a:pPr>
            <a:r>
              <a:rPr lang="ru-RU" sz="2800" dirty="0" smtClean="0">
                <a:solidFill>
                  <a:prstClr val="black"/>
                </a:solidFill>
              </a:rPr>
              <a:t>утверждение  </a:t>
            </a:r>
            <a:r>
              <a:rPr lang="ru-RU" sz="2800" dirty="0">
                <a:solidFill>
                  <a:prstClr val="black"/>
                </a:solidFill>
              </a:rPr>
              <a:t>из  числа  работников  образовательной  организации </a:t>
            </a:r>
            <a:r>
              <a:rPr lang="ru-RU" sz="2800" b="1" dirty="0" smtClean="0">
                <a:solidFill>
                  <a:srgbClr val="FF0000"/>
                </a:solidFill>
              </a:rPr>
              <a:t>состава  </a:t>
            </a:r>
            <a:r>
              <a:rPr lang="ru-RU" sz="2800" b="1" dirty="0">
                <a:solidFill>
                  <a:srgbClr val="FF0000"/>
                </a:solidFill>
              </a:rPr>
              <a:t>комиссии</a:t>
            </a:r>
            <a:r>
              <a:rPr lang="ru-RU" sz="2800" dirty="0">
                <a:solidFill>
                  <a:prstClr val="black"/>
                </a:solidFill>
              </a:rPr>
              <a:t>, обеспечивающей  организационно-техническое сопровождение </a:t>
            </a:r>
            <a:r>
              <a:rPr lang="ru-RU" sz="2800" dirty="0" smtClean="0">
                <a:solidFill>
                  <a:prstClr val="black"/>
                </a:solidFill>
              </a:rPr>
              <a:t>тестирования</a:t>
            </a:r>
            <a:r>
              <a:rPr lang="ru-RU" sz="2800" dirty="0">
                <a:solidFill>
                  <a:prstClr val="black"/>
                </a:solidFill>
              </a:rPr>
              <a:t> обучающихся</a:t>
            </a:r>
            <a:r>
              <a:rPr lang="ru-RU" sz="2800" dirty="0" smtClean="0">
                <a:solidFill>
                  <a:prstClr val="black"/>
                </a:solidFill>
              </a:rPr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53282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С 10 сентября 2019 года </a:t>
            </a:r>
            <a:r>
              <a:rPr lang="ru-RU" sz="3600" b="1" dirty="0" smtClean="0">
                <a:solidFill>
                  <a:srgbClr val="2F5897"/>
                </a:solidFill>
              </a:rPr>
              <a:t>организуется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6076B4"/>
              </a:buClr>
            </a:pPr>
            <a:r>
              <a:rPr lang="ru-RU" sz="2800" dirty="0">
                <a:solidFill>
                  <a:prstClr val="black"/>
                </a:solidFill>
              </a:rPr>
              <a:t>проведение </a:t>
            </a:r>
            <a:r>
              <a:rPr lang="ru-RU" sz="2800" b="1" dirty="0">
                <a:solidFill>
                  <a:srgbClr val="FF0000"/>
                </a:solidFill>
              </a:rPr>
              <a:t>родительских  собраний  </a:t>
            </a:r>
            <a:r>
              <a:rPr lang="ru-RU" sz="2800" dirty="0">
                <a:solidFill>
                  <a:prstClr val="black"/>
                </a:solidFill>
              </a:rPr>
              <a:t>по  вопросам  организации  тестирования обучающихся. </a:t>
            </a:r>
          </a:p>
          <a:p>
            <a:pPr lvl="0">
              <a:buClr>
                <a:srgbClr val="6076B4"/>
              </a:buClr>
            </a:pPr>
            <a:r>
              <a:rPr lang="ru-RU" sz="2800" dirty="0">
                <a:solidFill>
                  <a:prstClr val="black"/>
                </a:solidFill>
              </a:rPr>
              <a:t>получение </a:t>
            </a:r>
            <a:r>
              <a:rPr lang="ru-RU" sz="2800" b="1" dirty="0">
                <a:solidFill>
                  <a:srgbClr val="FF0000"/>
                </a:solidFill>
              </a:rPr>
              <a:t>информированных согласий </a:t>
            </a:r>
            <a:r>
              <a:rPr lang="ru-RU" sz="2800" dirty="0">
                <a:solidFill>
                  <a:prstClr val="black"/>
                </a:solidFill>
              </a:rPr>
              <a:t>на участие в тестировании</a:t>
            </a:r>
            <a:r>
              <a:rPr lang="ru-RU" sz="2800" b="1" dirty="0">
                <a:solidFill>
                  <a:prstClr val="black"/>
                </a:solidFill>
              </a:rPr>
              <a:t>;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проведение инструктажа с ответственными за организацию и проведение тестирования от ОО.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041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Социально-психологическое  тестирование обучающихся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Проводится в соответствии с </a:t>
            </a:r>
            <a:endParaRPr lang="ru-RU" dirty="0" smtClean="0"/>
          </a:p>
          <a:p>
            <a:r>
              <a:rPr lang="ru-RU" b="1" dirty="0"/>
              <a:t>Федеральным законом от 07.06.2013 N120-ФЗ </a:t>
            </a:r>
            <a:r>
              <a:rPr lang="ru-RU" dirty="0"/>
              <a:t>«О внесении изменений в отдельные законодательные акты Российской Федерации по вопросам профилактики незаконного потребления наркотических средств и психотропных веществ» (далее – Федеральный закон 120-ФЗ).;</a:t>
            </a:r>
          </a:p>
          <a:p>
            <a:r>
              <a:rPr lang="ru-RU" b="1" dirty="0"/>
              <a:t>П</a:t>
            </a:r>
            <a:r>
              <a:rPr lang="ru-RU" b="1" dirty="0" smtClean="0"/>
              <a:t>риказом  </a:t>
            </a:r>
            <a:r>
              <a:rPr lang="ru-RU" b="1" dirty="0"/>
              <a:t>Министерства образования и науки Российской Федерации от 16.06.2014 № 658 </a:t>
            </a:r>
            <a:r>
              <a:rPr lang="ru-RU" dirty="0"/>
              <a:t>«Об утверждении  Порядка  проведения  социально -психологического тестирования лиц, обучающихся в общеобразовательных организациях и профессиональных  образовательных  организациях,  а  также  в образовательных организациях высшего образования</a:t>
            </a:r>
            <a:r>
              <a:rPr lang="ru-RU" dirty="0" smtClean="0"/>
              <a:t>»;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57534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Clr>
                <a:srgbClr val="6076B4"/>
              </a:buClr>
            </a:pPr>
            <a:r>
              <a:rPr lang="ru-RU" sz="2800" b="1" dirty="0" smtClean="0">
                <a:solidFill>
                  <a:srgbClr val="FF0000"/>
                </a:solidFill>
              </a:rPr>
              <a:t>20 сентября 2019 года </a:t>
            </a:r>
            <a:r>
              <a:rPr lang="ru-RU" sz="2800" dirty="0" smtClean="0">
                <a:solidFill>
                  <a:prstClr val="black"/>
                </a:solidFill>
              </a:rPr>
              <a:t>- </a:t>
            </a:r>
            <a:r>
              <a:rPr lang="ru-RU" sz="2800" b="1" dirty="0" smtClean="0">
                <a:solidFill>
                  <a:srgbClr val="FF0000"/>
                </a:solidFill>
              </a:rPr>
              <a:t>обучение </a:t>
            </a:r>
            <a:r>
              <a:rPr lang="ru-RU" sz="2800" dirty="0" smtClean="0">
                <a:solidFill>
                  <a:prstClr val="black"/>
                </a:solidFill>
              </a:rPr>
              <a:t>ответственных от МО общего образования, ответственных ГКОУ, СПО и ВО в ГАОУ ДПО «ЛОИРО» </a:t>
            </a:r>
            <a:r>
              <a:rPr lang="ru-RU" sz="2800" b="1" dirty="0" smtClean="0">
                <a:solidFill>
                  <a:srgbClr val="FF0000"/>
                </a:solidFill>
              </a:rPr>
              <a:t>  </a:t>
            </a:r>
            <a:r>
              <a:rPr lang="ru-RU" sz="2800" dirty="0">
                <a:solidFill>
                  <a:prstClr val="black"/>
                </a:solidFill>
              </a:rPr>
              <a:t>по  </a:t>
            </a:r>
            <a:r>
              <a:rPr lang="ru-RU" sz="2800" dirty="0" smtClean="0">
                <a:solidFill>
                  <a:prstClr val="black"/>
                </a:solidFill>
              </a:rPr>
              <a:t>вопросам использования  электронного ресурса проведения СПТ в ЛО. </a:t>
            </a:r>
            <a:endParaRPr lang="ru-RU" sz="2800" dirty="0">
              <a:solidFill>
                <a:prstClr val="black"/>
              </a:solidFill>
            </a:endParaRPr>
          </a:p>
          <a:p>
            <a:pPr lvl="0">
              <a:buClr>
                <a:srgbClr val="6076B4"/>
              </a:buClr>
            </a:pPr>
            <a:r>
              <a:rPr lang="ru-RU" sz="2800" b="1" dirty="0" smtClean="0">
                <a:solidFill>
                  <a:srgbClr val="FF0000"/>
                </a:solidFill>
              </a:rPr>
              <a:t>21-24 сентября 2019 года </a:t>
            </a:r>
            <a:r>
              <a:rPr lang="ru-RU" sz="2800" dirty="0" smtClean="0">
                <a:solidFill>
                  <a:prstClr val="black"/>
                </a:solidFill>
              </a:rPr>
              <a:t>– </a:t>
            </a:r>
            <a:r>
              <a:rPr lang="ru-RU" sz="2800" b="1" dirty="0" smtClean="0">
                <a:solidFill>
                  <a:srgbClr val="FF0000"/>
                </a:solidFill>
              </a:rPr>
              <a:t>ответственные от МО общего образования проводят обучение ответственных от ОО.</a:t>
            </a:r>
          </a:p>
          <a:p>
            <a:pPr lvl="0">
              <a:buClr>
                <a:srgbClr val="6076B4"/>
              </a:buClr>
            </a:pPr>
            <a:r>
              <a:rPr lang="ru-RU" sz="2800" b="1" dirty="0" smtClean="0">
                <a:solidFill>
                  <a:srgbClr val="FF0000"/>
                </a:solidFill>
              </a:rPr>
              <a:t>30 сентября 2019 года ответственные от образовательных организаций авторизуются на ресурсе проведения СПТ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0277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 30 сентября по 29 октября 2019 года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 утвержденному ОО расписанию проводится тестирование;</a:t>
            </a:r>
          </a:p>
          <a:p>
            <a:r>
              <a:rPr lang="ru-RU" dirty="0" smtClean="0"/>
              <a:t>Пакеты с анкетами и акты передачи формируются в каждой ОО и передаются ответственному лицу от района;</a:t>
            </a:r>
          </a:p>
          <a:p>
            <a:r>
              <a:rPr lang="ru-RU" dirty="0" smtClean="0"/>
              <a:t>Ответственный организует доставку </a:t>
            </a:r>
            <a:r>
              <a:rPr lang="ru-RU" dirty="0"/>
              <a:t>материалов </a:t>
            </a:r>
            <a:r>
              <a:rPr lang="ru-RU" dirty="0" smtClean="0"/>
              <a:t>(пакеты </a:t>
            </a:r>
            <a:r>
              <a:rPr lang="ru-RU" dirty="0"/>
              <a:t>с анкетами и акты </a:t>
            </a:r>
            <a:r>
              <a:rPr lang="ru-RU" dirty="0" smtClean="0"/>
              <a:t>передачи) от района в ЛОИРО.</a:t>
            </a:r>
          </a:p>
        </p:txBody>
      </p:sp>
    </p:spTree>
    <p:extLst>
      <p:ext uri="{BB962C8B-B14F-4D97-AF65-F5344CB8AC3E}">
        <p14:creationId xmlns:p14="http://schemas.microsoft.com/office/powerpoint/2010/main" val="25572968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786210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Контактные лица от ЛОИРО </a:t>
            </a:r>
            <a:br>
              <a:rPr lang="ru-RU" b="1" dirty="0"/>
            </a:br>
            <a:endParaRPr lang="ru-RU" sz="2700" b="1" u="sng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2132856"/>
            <a:ext cx="7772400" cy="388694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400" b="1" u="sng" dirty="0" smtClean="0">
                <a:solidFill>
                  <a:srgbClr val="FF0000"/>
                </a:solidFill>
              </a:rPr>
              <a:t>для ответственных от муниципального района</a:t>
            </a:r>
            <a:endParaRPr lang="ru-RU" b="1" dirty="0" smtClean="0">
              <a:solidFill>
                <a:srgbClr val="0070C0"/>
              </a:solidFill>
            </a:endParaRPr>
          </a:p>
          <a:p>
            <a:r>
              <a:rPr lang="ru-RU" b="1" dirty="0" err="1" smtClean="0">
                <a:solidFill>
                  <a:srgbClr val="0070C0"/>
                </a:solidFill>
              </a:rPr>
              <a:t>Масалова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>
                <a:solidFill>
                  <a:srgbClr val="0070C0"/>
                </a:solidFill>
              </a:rPr>
              <a:t>Оксана Владимировна</a:t>
            </a:r>
            <a:r>
              <a:rPr lang="ru-RU" dirty="0"/>
              <a:t>, методист кафедры педагогики и психологии  - тел. 372-53-95 </a:t>
            </a:r>
            <a:r>
              <a:rPr lang="ru-RU" dirty="0" smtClean="0"/>
              <a:t>доб.119</a:t>
            </a:r>
          </a:p>
          <a:p>
            <a:pPr algn="ctr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для ответственных от ОО ГКОУ, СПО и ВО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Берденникова Наталья Григорьевна</a:t>
            </a:r>
            <a:r>
              <a:rPr lang="ru-RU" dirty="0" smtClean="0"/>
              <a:t>, методист кафедры педагогики и психологии - тел. +7-921-997 84-32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куратор 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ru-RU" b="1" dirty="0" err="1">
                <a:solidFill>
                  <a:srgbClr val="0070C0"/>
                </a:solidFill>
              </a:rPr>
              <a:t>Васютенкова</a:t>
            </a:r>
            <a:r>
              <a:rPr lang="ru-RU" b="1" dirty="0">
                <a:solidFill>
                  <a:srgbClr val="0070C0"/>
                </a:solidFill>
              </a:rPr>
              <a:t> Инна Викторовна</a:t>
            </a:r>
            <a:r>
              <a:rPr lang="ru-RU" dirty="0"/>
              <a:t>, зав. кафедрой педагогики и психологии – тел. +79216506511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01476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</a:rPr>
              <a:t>Благодарим за сотрудничество!!!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>Желаем успешной работы!!!</a:t>
            </a:r>
            <a:endParaRPr lang="ru-RU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248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Социально-психологическое  тестирование обучающихся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Проводится в соответствии </a:t>
            </a:r>
            <a:endParaRPr lang="ru-RU" dirty="0" smtClean="0"/>
          </a:p>
          <a:p>
            <a:r>
              <a:rPr lang="ru-RU" b="1" dirty="0" smtClean="0"/>
              <a:t>Приказом </a:t>
            </a:r>
            <a:r>
              <a:rPr lang="ru-RU" b="1" dirty="0"/>
              <a:t>Минздрава России от 06 октября 2014 года </a:t>
            </a:r>
            <a:r>
              <a:rPr lang="ru-RU" b="1" dirty="0" smtClean="0"/>
              <a:t>№ </a:t>
            </a:r>
            <a:r>
              <a:rPr lang="ru-RU" b="1" dirty="0"/>
              <a:t>581н</a:t>
            </a:r>
            <a:r>
              <a:rPr lang="ru-RU" dirty="0"/>
              <a:t>"О Порядке проведения профилактических медицинских осмотров обучающихся в общеобразовательных организациях и профессиональных образовательных организациях, а также образовательных организациях высшего образования в целях раннего выявления незаконного потребления наркотических средств и психотропных веществ";</a:t>
            </a:r>
            <a:endParaRPr lang="ru-RU" dirty="0" smtClean="0"/>
          </a:p>
          <a:p>
            <a:r>
              <a:rPr lang="ru-RU" b="1" dirty="0"/>
              <a:t>Приказом Министерства образования и науки РФ от 14 февраля 2018 г</a:t>
            </a:r>
            <a:r>
              <a:rPr lang="ru-RU" dirty="0"/>
              <a:t>. в Порядок внесены изменения: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п.3 </a:t>
            </a:r>
            <a:r>
              <a:rPr lang="ru-RU" dirty="0"/>
              <a:t>процедура СПТ осуществляется ежегодно;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п</a:t>
            </a:r>
            <a:r>
              <a:rPr lang="ru-RU" dirty="0"/>
              <a:t>. 11 формирование на каждый учебный год календарного плана проведения тестирования</a:t>
            </a:r>
          </a:p>
          <a:p>
            <a:r>
              <a:rPr lang="ru-RU" b="1" dirty="0" smtClean="0"/>
              <a:t>Письмом </a:t>
            </a:r>
            <a:r>
              <a:rPr lang="ru-RU" b="1" dirty="0"/>
              <a:t>Департамента государственной политики в сфере защиты прав и интересов детей </a:t>
            </a:r>
            <a:r>
              <a:rPr lang="ru-RU" b="1" dirty="0" err="1"/>
              <a:t>Минпросвещения</a:t>
            </a:r>
            <a:r>
              <a:rPr lang="ru-RU" b="1" dirty="0"/>
              <a:t> России от 03 июля 2019 года № </a:t>
            </a:r>
            <a:r>
              <a:rPr lang="ru-RU" b="1" dirty="0" smtClean="0"/>
              <a:t>07-4416-дсп.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45202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7772400" cy="114300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Субъекты СПТ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988840"/>
            <a:ext cx="7772400" cy="4030960"/>
          </a:xfrm>
        </p:spPr>
        <p:txBody>
          <a:bodyPr/>
          <a:lstStyle/>
          <a:p>
            <a:r>
              <a:rPr lang="ru-RU" dirty="0"/>
              <a:t>Комитет общего и профессионального образования Ленинградской области;</a:t>
            </a:r>
          </a:p>
          <a:p>
            <a:r>
              <a:rPr lang="ru-RU" dirty="0"/>
              <a:t>ГАОУ ДПО «ЛОИРО»;</a:t>
            </a:r>
          </a:p>
          <a:p>
            <a:r>
              <a:rPr lang="ru-RU" dirty="0" smtClean="0"/>
              <a:t>Руководство </a:t>
            </a:r>
            <a:r>
              <a:rPr lang="ru-RU" dirty="0"/>
              <a:t>образовательных </a:t>
            </a:r>
            <a:r>
              <a:rPr lang="ru-RU" dirty="0" smtClean="0"/>
              <a:t>организаций.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8547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Объекты СПТ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988840"/>
            <a:ext cx="7772400" cy="4030960"/>
          </a:xfrm>
        </p:spPr>
        <p:txBody>
          <a:bodyPr/>
          <a:lstStyle/>
          <a:p>
            <a:r>
              <a:rPr lang="ru-RU" dirty="0"/>
              <a:t>обучающиеся старше 13 лет: </a:t>
            </a:r>
          </a:p>
          <a:p>
            <a:r>
              <a:rPr lang="ru-RU" dirty="0"/>
              <a:t>общеобразовательных организаций;</a:t>
            </a:r>
          </a:p>
          <a:p>
            <a:r>
              <a:rPr lang="ru-RU" dirty="0"/>
              <a:t>профессиональных образовательных организаций;</a:t>
            </a:r>
          </a:p>
          <a:p>
            <a:r>
              <a:rPr lang="ru-RU" dirty="0"/>
              <a:t>образовательных организаций высшего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864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35416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Основные принципы </a:t>
            </a:r>
            <a:r>
              <a:rPr lang="ru-RU" b="1" dirty="0" smtClean="0">
                <a:solidFill>
                  <a:srgbClr val="00B050"/>
                </a:solidFill>
              </a:rPr>
              <a:t/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проведения </a:t>
            </a:r>
            <a:r>
              <a:rPr lang="ru-RU" b="1" dirty="0">
                <a:solidFill>
                  <a:srgbClr val="00B050"/>
                </a:solidFill>
              </a:rPr>
              <a:t>СПТ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628800"/>
            <a:ext cx="7772400" cy="439100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Добровольности:</a:t>
            </a:r>
            <a:r>
              <a:rPr lang="ru-RU" dirty="0"/>
              <a:t> </a:t>
            </a:r>
            <a:r>
              <a:rPr lang="ru-RU" dirty="0" smtClean="0"/>
              <a:t>проводится </a:t>
            </a:r>
            <a:r>
              <a:rPr lang="ru-RU" dirty="0"/>
              <a:t>при наличии информированных согласий в письменной форме об участии в тестировании (далее – информированное согласие) самих обучающихся достигших пятнадцатилетнего возраста, либо одного из родителей или законного представителя, если обучающийся не достиг данной возрастной </a:t>
            </a:r>
            <a:r>
              <a:rPr lang="ru-RU" dirty="0" smtClean="0"/>
              <a:t>категории;</a:t>
            </a:r>
            <a:endParaRPr lang="ru-RU" dirty="0"/>
          </a:p>
          <a:p>
            <a:r>
              <a:rPr lang="ru-RU" b="1" dirty="0" smtClean="0"/>
              <a:t>Конфиденциальности:</a:t>
            </a:r>
            <a:r>
              <a:rPr lang="ru-RU" dirty="0" smtClean="0"/>
              <a:t> список </a:t>
            </a:r>
            <a:r>
              <a:rPr lang="ru-RU" dirty="0"/>
              <a:t>индивидуальных кодов и соответствующих им фамилий хранится в образовательной организации в соответствии с Федеральным законом от 27 июля 2007 г. № 152-ФЗ «О персональных данных»..</a:t>
            </a:r>
          </a:p>
        </p:txBody>
      </p:sp>
    </p:spTree>
    <p:extLst>
      <p:ext uri="{BB962C8B-B14F-4D97-AF65-F5344CB8AC3E}">
        <p14:creationId xmlns:p14="http://schemas.microsoft.com/office/powerpoint/2010/main" val="428924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35416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Основные принципы </a:t>
            </a:r>
            <a:r>
              <a:rPr lang="ru-RU" b="1" dirty="0" smtClean="0">
                <a:solidFill>
                  <a:srgbClr val="00B050"/>
                </a:solidFill>
              </a:rPr>
              <a:t/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проведения </a:t>
            </a:r>
            <a:r>
              <a:rPr lang="ru-RU" b="1" dirty="0">
                <a:solidFill>
                  <a:srgbClr val="00B050"/>
                </a:solidFill>
              </a:rPr>
              <a:t>СПТ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87225" y="1412776"/>
            <a:ext cx="7772400" cy="5040560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Достоверности: </a:t>
            </a:r>
            <a:r>
              <a:rPr lang="ru-RU" dirty="0" smtClean="0"/>
              <a:t>в </a:t>
            </a:r>
            <a:r>
              <a:rPr lang="ru-RU" dirty="0"/>
              <a:t>методике используется трехступенчатый алгоритм селекции недостоверных ответов, что позволяет исключить результаты обучающихся, отвечающих на вопросы не откровенно или </a:t>
            </a:r>
            <a:r>
              <a:rPr lang="ru-RU" dirty="0" smtClean="0"/>
              <a:t>формально;</a:t>
            </a:r>
            <a:endParaRPr lang="ru-RU" dirty="0"/>
          </a:p>
          <a:p>
            <a:r>
              <a:rPr lang="ru-RU" b="1" dirty="0" smtClean="0"/>
              <a:t>Развития: </a:t>
            </a:r>
            <a:r>
              <a:rPr lang="ru-RU" dirty="0" smtClean="0"/>
              <a:t>по </a:t>
            </a:r>
            <a:r>
              <a:rPr lang="ru-RU" dirty="0"/>
              <a:t>итогам использования ЕМ СПТ в </a:t>
            </a:r>
            <a:r>
              <a:rPr lang="ru-RU" dirty="0" smtClean="0"/>
              <a:t>не </a:t>
            </a:r>
            <a:r>
              <a:rPr lang="ru-RU" dirty="0"/>
              <a:t>исключаются уточнения и изменения в перечне исследуемых показателей и алгоритмах обработки результатов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Единообразия</a:t>
            </a:r>
            <a:r>
              <a:rPr lang="ru-RU" dirty="0" smtClean="0"/>
              <a:t> </a:t>
            </a:r>
            <a:r>
              <a:rPr lang="ru-RU" b="1" dirty="0" smtClean="0"/>
              <a:t>проведения: </a:t>
            </a:r>
            <a:r>
              <a:rPr lang="ru-RU" dirty="0" smtClean="0"/>
              <a:t>с </a:t>
            </a:r>
            <a:r>
              <a:rPr lang="ru-RU" dirty="0"/>
              <a:t>целью получения достоверных сопоставимых результатов процедура проведения методики должна соответствовать единому стандарту проведения.</a:t>
            </a:r>
          </a:p>
        </p:txBody>
      </p:sp>
    </p:spTree>
    <p:extLst>
      <p:ext uri="{BB962C8B-B14F-4D97-AF65-F5344CB8AC3E}">
        <p14:creationId xmlns:p14="http://schemas.microsoft.com/office/powerpoint/2010/main" val="3484649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35416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Организация  СПТ 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особых </a:t>
            </a:r>
            <a:r>
              <a:rPr lang="ru-RU" b="1" dirty="0">
                <a:solidFill>
                  <a:srgbClr val="00B050"/>
                </a:solidFill>
              </a:rPr>
              <a:t>категорий обучающихся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87225" y="1628800"/>
            <a:ext cx="7772400" cy="4824536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Особые категории обучающихся: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с </a:t>
            </a:r>
            <a:r>
              <a:rPr lang="ru-RU" dirty="0"/>
              <a:t>особыми образовательными </a:t>
            </a:r>
            <a:r>
              <a:rPr lang="ru-RU" dirty="0" smtClean="0"/>
              <a:t>потребностями;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дети </a:t>
            </a:r>
            <a:r>
              <a:rPr lang="ru-RU" dirty="0"/>
              <a:t>– </a:t>
            </a:r>
            <a:r>
              <a:rPr lang="ru-RU" dirty="0" smtClean="0"/>
              <a:t>сироты;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дети, </a:t>
            </a:r>
            <a:r>
              <a:rPr lang="ru-RU" dirty="0"/>
              <a:t>оставшихся без попечения </a:t>
            </a:r>
            <a:r>
              <a:rPr lang="ru-RU" dirty="0" smtClean="0"/>
              <a:t>родителей.</a:t>
            </a:r>
          </a:p>
          <a:p>
            <a:r>
              <a:rPr lang="ru-RU" dirty="0"/>
              <a:t>статьей 53.4 Федерального закона от 8 января 1998 г. № 3-ФЗ «О наркотических средствах и психотропных веществах» в соответствии с которой освобождение особых категорий обучающихся (с особыми образовательными потребностями, детей-сирот и детей, оставшихся без попечения родителей) не предусмотрено. </a:t>
            </a:r>
          </a:p>
        </p:txBody>
      </p:sp>
    </p:spTree>
    <p:extLst>
      <p:ext uri="{BB962C8B-B14F-4D97-AF65-F5344CB8AC3E}">
        <p14:creationId xmlns:p14="http://schemas.microsoft.com/office/powerpoint/2010/main" val="1981823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932</TotalTime>
  <Words>1603</Words>
  <Application>Microsoft Office PowerPoint</Application>
  <PresentationFormat>Экран (4:3)</PresentationFormat>
  <Paragraphs>122</Paragraphs>
  <Slides>33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1" baseType="lpstr">
      <vt:lpstr>Calibri</vt:lpstr>
      <vt:lpstr>Cambria</vt:lpstr>
      <vt:lpstr>Franklin Gothic Book</vt:lpstr>
      <vt:lpstr>Perpetua</vt:lpstr>
      <vt:lpstr>Times New Roman</vt:lpstr>
      <vt:lpstr>Wingdings</vt:lpstr>
      <vt:lpstr>Wingdings 2</vt:lpstr>
      <vt:lpstr>Справедливость</vt:lpstr>
      <vt:lpstr>Предпосылки и особенности проведения социально-психологического тестирования </vt:lpstr>
      <vt:lpstr>Социально-психологическое  тестирование обучающихся</vt:lpstr>
      <vt:lpstr>Социально-психологическое  тестирование обучающихся</vt:lpstr>
      <vt:lpstr>Социально-психологическое  тестирование обучающихся</vt:lpstr>
      <vt:lpstr>Субъекты СПТ</vt:lpstr>
      <vt:lpstr>Объекты СПТ</vt:lpstr>
      <vt:lpstr>Основные принципы  проведения СПТ</vt:lpstr>
      <vt:lpstr>Основные принципы  проведения СПТ</vt:lpstr>
      <vt:lpstr>Организация  СПТ  особых категорий обучающихся </vt:lpstr>
      <vt:lpstr>Особенности СПТ</vt:lpstr>
      <vt:lpstr>Организация социально-психологического тестирования обучающихся образовательных  организаций</vt:lpstr>
      <vt:lpstr>Распоряжение Комитета общего и профессионального образования Ленинградской области  (№ 1912 - р от  06.09.2019) </vt:lpstr>
      <vt:lpstr>2. Провести СПТ </vt:lpstr>
      <vt:lpstr>  7.1. Организовать методическое сопровождение деятельности по проведению СПТ </vt:lpstr>
      <vt:lpstr>  7.1. Организовать методическое сопровождение деятельности по проведению СПТ </vt:lpstr>
      <vt:lpstr>8. Руководителям  муниципальных  органов местного самоуправления, </vt:lpstr>
      <vt:lpstr>Презентация PowerPoint</vt:lpstr>
      <vt:lpstr>Обеспечить техническое сопровождение</vt:lpstr>
      <vt:lpstr>Включить в комиссию  специалиста в сфере ИТ</vt:lpstr>
      <vt:lpstr>согласие на обработку  персональных данных   (№152-ФЗ «О персональных данных»)</vt:lpstr>
      <vt:lpstr>01 ноября 2019 г.   (последний день) завершается  прием пакетов и актов.</vt:lpstr>
      <vt:lpstr>Порядок взаимодействия с ЛОИРО</vt:lpstr>
      <vt:lpstr>Презентация PowerPoint</vt:lpstr>
      <vt:lpstr>Презентация PowerPoint</vt:lpstr>
      <vt:lpstr>Пакеты необходимо формировать по возрастным категориям:  -обучающиеся до 15 лет,  -обучающие старше 15 лет. Информация, которую необходимо указать на каждом пакете.  </vt:lpstr>
      <vt:lpstr>Презентация PowerPoint</vt:lpstr>
      <vt:lpstr>Рекомендуемый алгоритм </vt:lpstr>
      <vt:lpstr>С 10 сентября 2019 года  организуется </vt:lpstr>
      <vt:lpstr>С 10 сентября 2019 года организуется </vt:lpstr>
      <vt:lpstr>Презентация PowerPoint</vt:lpstr>
      <vt:lpstr>С 30 сентября по 29 октября 2019 года </vt:lpstr>
      <vt:lpstr>Контактные лица от ЛОИРО  </vt:lpstr>
      <vt:lpstr>Благодарим за сотрудничество!!!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социально-психологического тестирования обучающихся образовательных  организаций</dc:title>
  <dc:creator>Acer</dc:creator>
  <cp:lastModifiedBy>Пользователь Windows</cp:lastModifiedBy>
  <cp:revision>90</cp:revision>
  <dcterms:created xsi:type="dcterms:W3CDTF">2015-11-30T18:16:08Z</dcterms:created>
  <dcterms:modified xsi:type="dcterms:W3CDTF">2019-09-16T06:01:04Z</dcterms:modified>
</cp:coreProperties>
</file>