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17"/>
  </p:notesMasterIdLst>
  <p:handoutMasterIdLst>
    <p:handoutMasterId r:id="rId18"/>
  </p:handoutMasterIdLst>
  <p:sldIdLst>
    <p:sldId id="386" r:id="rId2"/>
    <p:sldId id="448" r:id="rId3"/>
    <p:sldId id="474" r:id="rId4"/>
    <p:sldId id="456" r:id="rId5"/>
    <p:sldId id="459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5" r:id="rId16"/>
  </p:sldIdLst>
  <p:sldSz cx="12798425" cy="719931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31" userDrawn="1">
          <p15:clr>
            <a:srgbClr val="A4A3A4"/>
          </p15:clr>
        </p15:guide>
        <p15:guide id="2" orient="horz" pos="2268" userDrawn="1">
          <p15:clr>
            <a:srgbClr val="A4A3A4"/>
          </p15:clr>
        </p15:guide>
        <p15:guide id="3" pos="413" userDrawn="1">
          <p15:clr>
            <a:srgbClr val="A4A3A4"/>
          </p15:clr>
        </p15:guide>
        <p15:guide id="4" orient="horz" pos="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 userDrawn="1">
          <p15:clr>
            <a:srgbClr val="A4A3A4"/>
          </p15:clr>
        </p15:guide>
        <p15:guide id="2" pos="2153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D67"/>
    <a:srgbClr val="565087"/>
    <a:srgbClr val="8A8AD0"/>
    <a:srgbClr val="A2A2DA"/>
    <a:srgbClr val="CDCDEB"/>
    <a:srgbClr val="FFCD2D"/>
    <a:srgbClr val="54BFFA"/>
    <a:srgbClr val="94D6FC"/>
    <a:srgbClr val="FFCD19"/>
    <a:srgbClr val="EA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5"/>
    <p:restoredTop sz="99882" autoAdjust="0"/>
  </p:normalViewPr>
  <p:slideViewPr>
    <p:cSldViewPr snapToGrid="0" snapToObjects="1">
      <p:cViewPr varScale="1">
        <p:scale>
          <a:sx n="82" d="100"/>
          <a:sy n="82" d="100"/>
        </p:scale>
        <p:origin x="162" y="546"/>
      </p:cViewPr>
      <p:guideLst>
        <p:guide pos="4031"/>
        <p:guide orient="horz" pos="2268"/>
        <p:guide pos="413"/>
        <p:guide orient="horz" pos="2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2"/>
        <p:guide pos="2153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37E87-1E10-41A4-B84C-A0C19924E031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4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4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95B3-D0A6-4567-9663-134C22571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rcRect t="2628" b="2628"/>
          <a:stretch/>
        </p:blipFill>
        <p:spPr>
          <a:xfrm>
            <a:off x="5883558" y="0"/>
            <a:ext cx="6914879" cy="7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xmlns="" id="{3E02EBB0-15BB-41C4-B951-56DD18C5B9C2}"/>
              </a:ext>
            </a:extLst>
          </p:cNvPr>
          <p:cNvSpPr/>
          <p:nvPr userDrawn="1"/>
        </p:nvSpPr>
        <p:spPr>
          <a:xfrm flipH="1">
            <a:off x="-328957" y="96371"/>
            <a:ext cx="1383995" cy="1194290"/>
          </a:xfrm>
          <a:prstGeom prst="parallelogram">
            <a:avLst>
              <a:gd name="adj" fmla="val 9533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xmlns="" id="{5B435CB5-F5E3-4F25-A48E-B49748840E97}"/>
              </a:ext>
            </a:extLst>
          </p:cNvPr>
          <p:cNvSpPr/>
          <p:nvPr userDrawn="1"/>
        </p:nvSpPr>
        <p:spPr>
          <a:xfrm flipH="1">
            <a:off x="-490869" y="0"/>
            <a:ext cx="1383995" cy="1194290"/>
          </a:xfrm>
          <a:prstGeom prst="parallelogram">
            <a:avLst>
              <a:gd name="adj" fmla="val 95335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B6477F33-4EFB-465A-988D-39C269111A87}"/>
              </a:ext>
            </a:extLst>
          </p:cNvPr>
          <p:cNvSpPr/>
          <p:nvPr userDrawn="1"/>
        </p:nvSpPr>
        <p:spPr>
          <a:xfrm flipH="1" flipV="1">
            <a:off x="0" y="6"/>
            <a:ext cx="901916" cy="90191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DA066C5-EDB0-4C34-9DDD-627374CB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501" y="253509"/>
            <a:ext cx="715840" cy="6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EED0-69E4-42CE-899B-0588AB7F285A}" type="datetimeFigureOut">
              <a:rPr lang="ru-RU"/>
              <a:pPr>
                <a:defRPr/>
              </a:pPr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D169E-F3C8-4834-95DD-588E387B43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238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9899" y="383297"/>
            <a:ext cx="11038641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899" y="1916484"/>
            <a:ext cx="11038641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892" y="6672709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9485" y="6672709"/>
            <a:ext cx="43194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89" y="6672709"/>
            <a:ext cx="287964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1" r:id="rId2"/>
    <p:sldLayoutId id="2147483759" r:id="rId3"/>
  </p:sldLayoutIdLst>
  <p:txStyles>
    <p:titleStyle>
      <a:lvl1pPr algn="l" defTabSz="959846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1" indent="-239961" algn="l" defTabSz="95984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88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19" kern="1200">
          <a:solidFill>
            <a:schemeClr val="tx1"/>
          </a:solidFill>
          <a:latin typeface="+mn-lt"/>
          <a:ea typeface="+mn-ea"/>
          <a:cs typeface="+mn-cs"/>
        </a:defRPr>
      </a:lvl2pPr>
      <a:lvl3pPr marL="1199807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79730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2159653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639576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3119498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599421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4079344" indent="-239961" algn="l" defTabSz="95984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7992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59846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39769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19691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399614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79537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59460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39383" algn="l" defTabSz="959846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fc47.ru/" TargetMode="External"/><Relationship Id="rId4" Type="http://schemas.openxmlformats.org/officeDocument/2006/relationships/hyperlink" Target="http://obr.lenreg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ovmr.ru/&#1074;-1-&#1082;&#1083;&#1072;&#1089;&#1089;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/>
        </p:nvSpPr>
        <p:spPr>
          <a:xfrm>
            <a:off x="740429" y="1568089"/>
            <a:ext cx="6814524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algn="ctr"/>
            <a:endParaRPr lang="ru-RU" sz="2400" b="1" dirty="0" smtClean="0">
              <a:solidFill>
                <a:srgbClr val="423D67"/>
              </a:solidFill>
              <a:latin typeface="Poboto"/>
              <a:cs typeface="Arial" panose="020B0604020202020204" pitchFamily="34" charset="0"/>
            </a:endParaRPr>
          </a:p>
          <a:p>
            <a:pPr algn="ctr" defTabSz="959846" fontAlgn="ctr"/>
            <a:endParaRPr lang="ru-RU" sz="2400" dirty="0" smtClean="0">
              <a:solidFill>
                <a:srgbClr val="002774"/>
              </a:solidFill>
              <a:latin typeface="Poboto mono              "/>
            </a:endParaRPr>
          </a:p>
          <a:p>
            <a:pPr algn="ctr"/>
            <a:r>
              <a:rPr lang="ru-RU" sz="3200" b="1" dirty="0" smtClean="0">
                <a:solidFill>
                  <a:srgbClr val="002774"/>
                </a:solidFill>
                <a:latin typeface="Poboto mono              "/>
                <a:cs typeface="Arial" panose="020B0604020202020204" pitchFamily="34" charset="0"/>
              </a:rPr>
              <a:t>Организация приема в 1 класс</a:t>
            </a:r>
          </a:p>
          <a:p>
            <a:pPr algn="ctr"/>
            <a:r>
              <a:rPr lang="ru-RU" sz="3200" b="1" dirty="0" smtClean="0">
                <a:solidFill>
                  <a:srgbClr val="002774"/>
                </a:solidFill>
                <a:latin typeface="Poboto mono              "/>
                <a:cs typeface="Arial" panose="020B0604020202020204" pitchFamily="34" charset="0"/>
              </a:rPr>
              <a:t>на 2024 – 2025 уч. году</a:t>
            </a:r>
            <a:endParaRPr lang="ru-RU" sz="3200" b="1" dirty="0">
              <a:solidFill>
                <a:srgbClr val="423D67"/>
              </a:solidFill>
              <a:latin typeface="Poboto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2680" y="569954"/>
            <a:ext cx="524750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 smtClean="0">
                <a:effectLst/>
                <a:latin typeface="+mn-lt"/>
              </a:rPr>
              <a:t>Комитет по образованию администрации </a:t>
            </a:r>
            <a:r>
              <a:rPr lang="ru-RU" b="1" dirty="0" err="1" smtClean="0">
                <a:effectLst/>
                <a:latin typeface="+mn-lt"/>
              </a:rPr>
              <a:t>Волховского</a:t>
            </a:r>
            <a:r>
              <a:rPr lang="ru-RU" b="1" dirty="0" smtClean="0">
                <a:effectLst/>
                <a:latin typeface="+mn-lt"/>
              </a:rPr>
              <a:t> муниципального района</a:t>
            </a:r>
          </a:p>
        </p:txBody>
      </p:sp>
      <p:pic>
        <p:nvPicPr>
          <p:cNvPr id="1026" name="Picture 2" descr="https://syasnews.ru/images/000/69/086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t="15226" r="67310" b="7627"/>
          <a:stretch/>
        </p:blipFill>
        <p:spPr bwMode="auto">
          <a:xfrm>
            <a:off x="390321" y="422192"/>
            <a:ext cx="700216" cy="70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739" y="6334898"/>
            <a:ext cx="60053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b="1" dirty="0" err="1" smtClean="0">
                <a:effectLst/>
                <a:latin typeface="+mn-lt"/>
              </a:rPr>
              <a:t>Грудницкая</a:t>
            </a:r>
            <a:r>
              <a:rPr lang="ru-RU" b="1" dirty="0" smtClean="0">
                <a:effectLst/>
                <a:latin typeface="+mn-lt"/>
              </a:rPr>
              <a:t> Галина Геннадьевна, </a:t>
            </a:r>
          </a:p>
          <a:p>
            <a:pPr algn="l"/>
            <a:r>
              <a:rPr lang="ru-RU" dirty="0" smtClean="0">
                <a:effectLst/>
                <a:latin typeface="+mn-lt"/>
              </a:rPr>
              <a:t>заместитель директора МКУ «Центр образования»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412" y="3383971"/>
            <a:ext cx="6747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23D67"/>
                </a:solidFill>
              </a:rPr>
              <a:t>Информация для родителей </a:t>
            </a:r>
            <a:endParaRPr lang="ru-RU" b="1" dirty="0" smtClean="0">
              <a:solidFill>
                <a:srgbClr val="423D67"/>
              </a:solidFill>
            </a:endParaRPr>
          </a:p>
          <a:p>
            <a:pPr algn="ctr"/>
            <a:r>
              <a:rPr lang="ru-RU" b="1" dirty="0" smtClean="0">
                <a:solidFill>
                  <a:srgbClr val="423D67"/>
                </a:solidFill>
              </a:rPr>
              <a:t>(</a:t>
            </a:r>
            <a:r>
              <a:rPr lang="ru-RU" b="1" dirty="0">
                <a:solidFill>
                  <a:srgbClr val="423D67"/>
                </a:solidFill>
              </a:rPr>
              <a:t>законных представителей)  </a:t>
            </a:r>
            <a:r>
              <a:rPr lang="ru-RU" b="1" dirty="0" smtClean="0">
                <a:solidFill>
                  <a:srgbClr val="423D67"/>
                </a:solidFill>
              </a:rPr>
              <a:t>будущих </a:t>
            </a:r>
            <a:r>
              <a:rPr lang="ru-RU" b="1" dirty="0">
                <a:solidFill>
                  <a:srgbClr val="423D67"/>
                </a:solidFill>
              </a:rPr>
              <a:t>первоклассников</a:t>
            </a:r>
          </a:p>
        </p:txBody>
      </p:sp>
    </p:spTree>
    <p:extLst>
      <p:ext uri="{BB962C8B-B14F-4D97-AF65-F5344CB8AC3E}">
        <p14:creationId xmlns:p14="http://schemas.microsoft.com/office/powerpoint/2010/main" val="2093442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633" y="227698"/>
            <a:ext cx="63976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13702" y="1748910"/>
            <a:ext cx="11312395" cy="526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b="1" dirty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автоматически выбывает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выбывает из списка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данной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77680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407462" y="135109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62401" y="889141"/>
            <a:ext cx="9723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542454" y="1513145"/>
            <a:ext cx="11797827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рождении ребенка;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паспорт одного из родителей (законных представителей) с отметкой о регистрации по месту жительства;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СНИЛС, ИНН ребёнка </a:t>
            </a:r>
          </a:p>
          <a:p>
            <a:pPr indent="114300">
              <a:buFont typeface="Wingdings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17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416" y="277125"/>
            <a:ext cx="87321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32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об отказе в приеме в первый класс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22540" y="1837425"/>
            <a:ext cx="1123765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  <p:extLst>
      <p:ext uri="{BB962C8B-B14F-4D97-AF65-F5344CB8AC3E}">
        <p14:creationId xmlns:p14="http://schemas.microsoft.com/office/powerpoint/2010/main" val="3824033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19668" y="237013"/>
            <a:ext cx="8534400" cy="8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Основания </a:t>
            </a:r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для  отказа в </a:t>
            </a:r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приёме документов </a:t>
            </a:r>
            <a:endParaRPr lang="ru-RU" sz="2800" b="1" dirty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29031" y="1355351"/>
            <a:ext cx="11337109" cy="548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  <p:extLst>
      <p:ext uri="{BB962C8B-B14F-4D97-AF65-F5344CB8AC3E}">
        <p14:creationId xmlns:p14="http://schemas.microsoft.com/office/powerpoint/2010/main" val="267704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2216" y="1308397"/>
            <a:ext cx="103508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получении родителями </a:t>
            </a:r>
            <a:r>
              <a:rPr lang="ru-RU" b="1" dirty="0"/>
              <a:t>уведомлений об отказе в зачислении </a:t>
            </a:r>
            <a:r>
              <a:rPr lang="ru-RU" dirty="0"/>
              <a:t>во все выбранные образовательные организации родитель может </a:t>
            </a:r>
            <a:r>
              <a:rPr lang="ru-RU" dirty="0" smtClean="0"/>
              <a:t>обратиться: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 комитет по образованию администрации </a:t>
            </a:r>
            <a:r>
              <a:rPr lang="ru-RU" dirty="0" err="1"/>
              <a:t>Волховского</a:t>
            </a:r>
            <a:r>
              <a:rPr lang="ru-RU" dirty="0"/>
              <a:t> муниципального района для получения информации </a:t>
            </a:r>
            <a:r>
              <a:rPr lang="ru-RU" b="1" dirty="0"/>
              <a:t>о наличии свободных мест </a:t>
            </a:r>
            <a:r>
              <a:rPr lang="ru-RU" dirty="0"/>
              <a:t>в общеобразовательных </a:t>
            </a:r>
            <a:r>
              <a:rPr lang="ru-RU" dirty="0" smtClean="0"/>
              <a:t>организациях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 районную </a:t>
            </a:r>
            <a:r>
              <a:rPr lang="ru-RU" b="1" dirty="0"/>
              <a:t>Конфликтную комиссию</a:t>
            </a:r>
            <a:r>
              <a:rPr lang="ru-RU" dirty="0"/>
              <a:t> для решения спорных вопросов при приеме в общеобразовательную </a:t>
            </a:r>
            <a:r>
              <a:rPr lang="ru-RU" dirty="0" smtClean="0"/>
              <a:t>организацию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Контактное лицо:</a:t>
            </a:r>
          </a:p>
          <a:p>
            <a:r>
              <a:rPr lang="ru-RU" b="1" dirty="0" err="1"/>
              <a:t>Грудницкая</a:t>
            </a:r>
            <a:r>
              <a:rPr lang="ru-RU" b="1" dirty="0"/>
              <a:t> Галина </a:t>
            </a:r>
            <a:r>
              <a:rPr lang="ru-RU" b="1" dirty="0" smtClean="0"/>
              <a:t>Геннадьевна, тел. 72-101,</a:t>
            </a:r>
            <a:r>
              <a:rPr lang="ru-RU" b="1" dirty="0"/>
              <a:t>  Кировский пр., д 32, </a:t>
            </a:r>
            <a:r>
              <a:rPr lang="ru-RU" b="1" dirty="0" err="1"/>
              <a:t>каб</a:t>
            </a:r>
            <a:r>
              <a:rPr lang="ru-RU" b="1" dirty="0"/>
              <a:t>. 104.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19668" y="237013"/>
            <a:ext cx="8534400" cy="8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Что делать, если в приеме отказали ?</a:t>
            </a:r>
            <a:endParaRPr lang="ru-RU" sz="2800" b="1" dirty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29052" y="394473"/>
            <a:ext cx="8534400" cy="5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Часто задаваемые вопросы ?</a:t>
            </a:r>
            <a:endParaRPr lang="ru-RU" sz="2800" b="1" dirty="0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3849" y="1035006"/>
            <a:ext cx="103920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Можно ли подавать заявление, если ребенок младше 6,5 или старше 8 лет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младше 6,5 лет или старше 8 лет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родителям  необходимо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получить разрешение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комитета по образованию и пройти медицинскую комиссию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подтверждающую готовность ребенка до 6,5 лет к прохождению образовательной программы.</a:t>
            </a:r>
          </a:p>
          <a:p>
            <a:pPr algn="ctr">
              <a:defRPr/>
            </a:pP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3849" y="2657654"/>
            <a:ext cx="100872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придет приглашение из школы и что делать после его получения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из школы поступит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на Портале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 виде уведомления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почте или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СМС (звонка)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такой способ информирования был выбран при подаче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приглашении указывается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и время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которые нужно принести оригиналы документов в выбранную школу.</a:t>
            </a:r>
          </a:p>
          <a:p>
            <a:pPr>
              <a:defRPr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6248" y="4855818"/>
            <a:ext cx="73533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ли преимущества при зачислении в 1 класс многодетные семьи? </a:t>
            </a:r>
          </a:p>
          <a:p>
            <a:pPr>
              <a:defRPr/>
            </a:pPr>
            <a:endParaRPr lang="ru-RU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преимущества при зачислении не имеют.</a:t>
            </a:r>
          </a:p>
        </p:txBody>
      </p:sp>
    </p:spTree>
    <p:extLst>
      <p:ext uri="{BB962C8B-B14F-4D97-AF65-F5344CB8AC3E}">
        <p14:creationId xmlns:p14="http://schemas.microsoft.com/office/powerpoint/2010/main" val="4468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53534" y="267341"/>
            <a:ext cx="10308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Нормативно-правовые документы для зачисления обучающихся </a:t>
            </a:r>
          </a:p>
          <a:p>
            <a:pPr algn="ctr"/>
            <a:r>
              <a:rPr lang="ru-RU" sz="2400" b="1" dirty="0" smtClean="0"/>
              <a:t>в 1 класс в 2024-2025 учебном году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5632" y="1225489"/>
            <a:ext cx="1065976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/>
              <a:t>Федеральные: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600" dirty="0" smtClean="0"/>
              <a:t>Федеральный </a:t>
            </a:r>
            <a:r>
              <a:rPr lang="ru-RU" sz="1600" dirty="0"/>
              <a:t>закон от 29.12.2012 № 273-ФЗ «Об образовании в Российской Федерации</a:t>
            </a:r>
            <a:r>
              <a:rPr lang="ru-RU" sz="1600" dirty="0" smtClean="0"/>
              <a:t>»</a:t>
            </a:r>
            <a:endParaRPr lang="ru-RU" sz="1600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600" dirty="0"/>
              <a:t>Федеральный закон от 7 февраля 2011 года № 3-ФЗ «О полиции</a:t>
            </a:r>
            <a:r>
              <a:rPr lang="ru-RU" sz="1600" dirty="0" smtClean="0"/>
              <a:t>»</a:t>
            </a:r>
            <a:endParaRPr lang="ru-RU" sz="1600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600" dirty="0"/>
              <a:t>Федеральный закон от 27.05.1998 № 76-ФЗ «О статусе военнослужащих</a:t>
            </a:r>
            <a:r>
              <a:rPr lang="ru-RU" sz="1600" dirty="0" smtClean="0"/>
              <a:t>»</a:t>
            </a:r>
            <a:endParaRPr lang="ru-RU" sz="1600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600" dirty="0"/>
              <a:t>Федеральный закон от 30.12.2012 № 283-ФЗ «О социальных гарантиях сотрудникам некоторых федеральных органов исполнительной власти и внесении изменений в отдельные законодательные акты Российской Федерации</a:t>
            </a:r>
            <a:r>
              <a:rPr lang="ru-RU" sz="1600" dirty="0" smtClean="0"/>
              <a:t>»</a:t>
            </a:r>
            <a:endParaRPr lang="ru-RU" sz="1600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600" dirty="0"/>
              <a:t>Приказ </a:t>
            </a:r>
            <a:r>
              <a:rPr lang="ru-RU" sz="1600" dirty="0" err="1"/>
              <a:t>Минпросвещения</a:t>
            </a:r>
            <a:r>
              <a:rPr lang="ru-RU" sz="1600" dirty="0"/>
              <a:t> России от 02.09.2020 №458 «Об утверждении Порядка приема на обучение по образовательным программам начального общего, основного общего и среднего общего образования» 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1600" dirty="0"/>
              <a:t>Приказ </a:t>
            </a:r>
            <a:r>
              <a:rPr lang="ru-RU" sz="1600" dirty="0" err="1"/>
              <a:t>Минобрнауки</a:t>
            </a:r>
            <a:r>
              <a:rPr lang="ru-RU" sz="1600" dirty="0"/>
              <a:t> России от 12.03.2014 № 177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начального общего, основного общего и среднего общего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</a:t>
            </a:r>
            <a:r>
              <a:rPr lang="ru-RU" sz="1600" dirty="0" smtClean="0"/>
              <a:t>»</a:t>
            </a:r>
          </a:p>
          <a:p>
            <a:pPr fontAlgn="base"/>
            <a:r>
              <a:rPr lang="ru-RU" sz="1600" b="1" dirty="0" smtClean="0"/>
              <a:t>Муниципальные: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i="1" dirty="0"/>
              <a:t>Постановление  администрации ВМР </a:t>
            </a:r>
            <a:r>
              <a:rPr lang="ru-RU" sz="1600" i="1" dirty="0" smtClean="0"/>
              <a:t> «О </a:t>
            </a:r>
            <a:r>
              <a:rPr lang="ru-RU" sz="1600" i="1" dirty="0"/>
              <a:t>закреплении муниципальных общеобразовательных бюджетных учреждений за конкретными территориями </a:t>
            </a:r>
            <a:r>
              <a:rPr lang="ru-RU" sz="1600" i="1" dirty="0" err="1"/>
              <a:t>Волховского</a:t>
            </a:r>
            <a:r>
              <a:rPr lang="ru-RU" sz="1600" i="1" dirty="0"/>
              <a:t> муниципального </a:t>
            </a:r>
            <a:r>
              <a:rPr lang="ru-RU" sz="1600" i="1" dirty="0" smtClean="0"/>
              <a:t>района»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i="1" dirty="0" smtClean="0"/>
              <a:t>Постановление </a:t>
            </a:r>
            <a:r>
              <a:rPr lang="ru-RU" sz="1600" i="1" dirty="0"/>
              <a:t>администрации ВМР </a:t>
            </a:r>
            <a:r>
              <a:rPr lang="ru-RU" sz="1600" i="1" dirty="0" smtClean="0"/>
              <a:t>«Об </a:t>
            </a:r>
            <a:r>
              <a:rPr lang="ru-RU" sz="1600" i="1" dirty="0"/>
              <a:t>утверждении Административного регламента  предоставления муниципальной услуги «Зачисление детей в общеобразовательные организации»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i="1" dirty="0"/>
              <a:t>Приказ КО </a:t>
            </a:r>
            <a:r>
              <a:rPr lang="ru-RU" sz="1600" i="1" dirty="0" smtClean="0"/>
              <a:t>«О </a:t>
            </a:r>
            <a:r>
              <a:rPr lang="ru-RU" sz="1600" i="1" dirty="0"/>
              <a:t>порядке выдачи разрешения на прием ребенка в МОБУ ВМР ЛО на обучение по образовательным программам НОО в возрасте младше 6 лет 6 месяцев и старше 8 </a:t>
            </a:r>
            <a:r>
              <a:rPr lang="ru-RU" sz="1600" i="1" dirty="0" smtClean="0"/>
              <a:t>лет»</a:t>
            </a:r>
            <a:endParaRPr lang="ru-RU" sz="1600" i="1" dirty="0"/>
          </a:p>
          <a:p>
            <a:pPr marL="285750" indent="-285750" fontAlgn="base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62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639" y="202748"/>
            <a:ext cx="11698560" cy="6313382"/>
          </a:xfrm>
        </p:spPr>
      </p:pic>
    </p:spTree>
    <p:extLst>
      <p:ext uri="{BB962C8B-B14F-4D97-AF65-F5344CB8AC3E}">
        <p14:creationId xmlns:p14="http://schemas.microsoft.com/office/powerpoint/2010/main" val="77882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789968" y="489699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7" name="Рисунок 6" descr="2024-02-11_21-29-15.png"/>
          <p:cNvPicPr>
            <a:picLocks noChangeAspect="1"/>
          </p:cNvPicPr>
          <p:nvPr/>
        </p:nvPicPr>
        <p:blipFill rotWithShape="1">
          <a:blip r:embed="rId2"/>
          <a:srcRect t="35262" r="64483"/>
          <a:stretch/>
        </p:blipFill>
        <p:spPr>
          <a:xfrm flipH="1">
            <a:off x="9879169" y="3715263"/>
            <a:ext cx="2539337" cy="309860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58960"/>
              </p:ext>
            </p:extLst>
          </p:nvPr>
        </p:nvGraphicFramePr>
        <p:xfrm>
          <a:off x="1161534" y="1375531"/>
          <a:ext cx="8344930" cy="3576539"/>
        </p:xfrm>
        <a:graphic>
          <a:graphicData uri="http://schemas.openxmlformats.org/drawingml/2006/table">
            <a:tbl>
              <a:tblPr/>
              <a:tblGrid>
                <a:gridCol w="4761471"/>
                <a:gridCol w="3583459"/>
              </a:tblGrid>
              <a:tr h="909158">
                <a:tc>
                  <a:txBody>
                    <a:bodyPr/>
                    <a:lstStyle/>
                    <a:p>
                      <a:pPr fontAlgn="base"/>
                      <a:r>
                        <a:rPr lang="ru-RU" dirty="0">
                          <a:effectLst/>
                        </a:rPr>
                        <a:t>На Едином портале государственных и муниципальных </a:t>
                      </a:r>
                      <a:r>
                        <a:rPr lang="ru-RU" dirty="0" smtClean="0">
                          <a:effectLst/>
                        </a:rPr>
                        <a:t>услуг (ЕПГУ)</a:t>
                      </a:r>
                    </a:p>
                    <a:p>
                      <a:pPr fontAlgn="base"/>
                      <a:endParaRPr lang="ru-RU" dirty="0">
                        <a:effectLst/>
                      </a:endParaRPr>
                    </a:p>
                  </a:txBody>
                  <a:tcPr marL="76200" marR="476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u="none" strike="noStrike" dirty="0" smtClean="0">
                          <a:solidFill>
                            <a:srgbClr val="0056B3"/>
                          </a:solidFill>
                          <a:effectLst/>
                          <a:hlinkClick r:id="rId3"/>
                        </a:rPr>
                        <a:t>https</a:t>
                      </a:r>
                      <a:r>
                        <a:rPr lang="en-US" u="none" strike="noStrike" dirty="0">
                          <a:solidFill>
                            <a:srgbClr val="0056B3"/>
                          </a:solidFill>
                          <a:effectLst/>
                          <a:hlinkClick r:id="rId3"/>
                        </a:rPr>
                        <a:t>://www.gosuslugi.ru/</a:t>
                      </a:r>
                      <a:endParaRPr lang="en-US" dirty="0">
                        <a:effectLst/>
                      </a:endParaRPr>
                    </a:p>
                  </a:txBody>
                  <a:tcPr marL="476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 dirty="0">
                          <a:effectLst/>
                        </a:rPr>
                        <a:t>На портале «Современное образование Ленинградской области</a:t>
                      </a:r>
                      <a:r>
                        <a:rPr lang="ru-RU" dirty="0" smtClean="0">
                          <a:effectLst/>
                        </a:rPr>
                        <a:t>»</a:t>
                      </a:r>
                    </a:p>
                    <a:p>
                      <a:pPr fontAlgn="base"/>
                      <a:endParaRPr lang="ru-RU" dirty="0">
                        <a:effectLst/>
                      </a:endParaRPr>
                    </a:p>
                  </a:txBody>
                  <a:tcPr marL="76200" marR="476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u="none" strike="noStrike" dirty="0">
                          <a:solidFill>
                            <a:srgbClr val="0056B3"/>
                          </a:solidFill>
                          <a:effectLst/>
                          <a:hlinkClick r:id="rId4"/>
                        </a:rPr>
                        <a:t>http://obr.lenreg.ru</a:t>
                      </a:r>
                      <a:endParaRPr lang="en-US" dirty="0">
                        <a:effectLst/>
                      </a:endParaRPr>
                    </a:p>
                  </a:txBody>
                  <a:tcPr marL="476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 dirty="0">
                          <a:effectLst/>
                        </a:rPr>
                        <a:t>В Многофункциональном центре (МФЦ</a:t>
                      </a:r>
                      <a:r>
                        <a:rPr lang="ru-RU" dirty="0" smtClean="0">
                          <a:effectLst/>
                        </a:rPr>
                        <a:t>)</a:t>
                      </a:r>
                    </a:p>
                    <a:p>
                      <a:pPr fontAlgn="base"/>
                      <a:endParaRPr lang="ru-RU" dirty="0">
                        <a:effectLst/>
                      </a:endParaRPr>
                    </a:p>
                  </a:txBody>
                  <a:tcPr marL="76200" marR="476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u="none" strike="noStrike" dirty="0">
                          <a:solidFill>
                            <a:srgbClr val="0056B3"/>
                          </a:solidFill>
                          <a:effectLst/>
                          <a:hlinkClick r:id="rId5"/>
                        </a:rPr>
                        <a:t>http://www.mfc47.ru</a:t>
                      </a:r>
                      <a:endParaRPr lang="en-US" dirty="0">
                        <a:effectLst/>
                      </a:endParaRPr>
                    </a:p>
                  </a:txBody>
                  <a:tcPr marL="476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 dirty="0">
                          <a:effectLst/>
                        </a:rPr>
                        <a:t>В образовательной </a:t>
                      </a:r>
                      <a:r>
                        <a:rPr lang="ru-RU" dirty="0" smtClean="0">
                          <a:effectLst/>
                        </a:rPr>
                        <a:t>организации</a:t>
                      </a:r>
                    </a:p>
                    <a:p>
                      <a:pPr fontAlgn="base"/>
                      <a:endParaRPr lang="ru-RU" dirty="0">
                        <a:effectLst/>
                      </a:endParaRPr>
                    </a:p>
                  </a:txBody>
                  <a:tcPr marL="76200" marR="476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marL="476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fontAlgn="base"/>
                      <a:r>
                        <a:rPr lang="ru-RU" sz="1889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Через операторов почтовой связи общего пользования заказным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89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письмом с уведомлением о вручении.</a:t>
                      </a:r>
                      <a:endParaRPr lang="ru-RU" dirty="0">
                        <a:effectLst/>
                      </a:endParaRPr>
                    </a:p>
                  </a:txBody>
                  <a:tcPr marL="76200" marR="476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fontAlgn="base"/>
                      <a:endParaRPr lang="ru-RU" dirty="0">
                        <a:effectLst/>
                      </a:endParaRPr>
                    </a:p>
                  </a:txBody>
                  <a:tcPr marL="47625" marR="9525" marT="9525" marB="95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08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4EF066-F1F6-46BC-A708-84EFBB0859A3}"/>
              </a:ext>
            </a:extLst>
          </p:cNvPr>
          <p:cNvSpPr/>
          <p:nvPr/>
        </p:nvSpPr>
        <p:spPr>
          <a:xfrm>
            <a:off x="11631076" y="102637"/>
            <a:ext cx="862614" cy="849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3491" y="102637"/>
            <a:ext cx="10153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Когда подавать заявление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зачислении ребенка в первый класс 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0" y="1056744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61251" y="3089823"/>
            <a:ext cx="215007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/>
                <a:latin typeface="+mn-lt"/>
                <a:sym typeface="Symbol"/>
              </a:rPr>
              <a:t>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+mn-lt"/>
                <a:sym typeface="Symbol"/>
              </a:rPr>
              <a:t> </a:t>
            </a:r>
            <a:r>
              <a:rPr lang="ru-RU" sz="2000" b="1" dirty="0" smtClean="0">
                <a:effectLst/>
                <a:latin typeface="+mn-lt"/>
                <a:sym typeface="Symbol"/>
              </a:rPr>
              <a:t>Прием заявлений начнется не ранее 09.00 ч. </a:t>
            </a:r>
          </a:p>
          <a:p>
            <a:pPr algn="ctr"/>
            <a:r>
              <a:rPr lang="ru-RU" sz="2000" b="1" dirty="0" smtClean="0">
                <a:effectLst/>
                <a:latin typeface="+mn-lt"/>
                <a:sym typeface="Symbol"/>
              </a:rPr>
              <a:t>1 апреля</a:t>
            </a:r>
            <a:endParaRPr lang="ru-RU" sz="4800" b="1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015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9843" y="419356"/>
            <a:ext cx="4110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1 этап (01.04. – 30.06.)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2105" y="1190314"/>
            <a:ext cx="11051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Подача </a:t>
            </a:r>
            <a:r>
              <a:rPr lang="ru-RU" dirty="0"/>
              <a:t>заявлений гражданами, чьи дети имеют преимущественное право при приеме в образовательную организацию (региональная и федеральная льготы) и проживающих на закрепленной территории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1833" y="2517298"/>
            <a:ext cx="11473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Что такое «закрепленная территория»?</a:t>
            </a:r>
          </a:p>
          <a:p>
            <a:r>
              <a:rPr lang="ru-RU" dirty="0"/>
              <a:t>​</a:t>
            </a:r>
          </a:p>
          <a:p>
            <a:r>
              <a:rPr lang="ru-RU" dirty="0"/>
              <a:t>Закрепленная территория — территория района </a:t>
            </a:r>
            <a:r>
              <a:rPr lang="ru-RU" dirty="0" smtClean="0"/>
              <a:t>г. Волхова, </a:t>
            </a:r>
            <a:r>
              <a:rPr lang="ru-RU" dirty="0"/>
              <a:t>в границах которого находится школа.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Таким </a:t>
            </a:r>
            <a:r>
              <a:rPr lang="ru-RU" dirty="0"/>
              <a:t>образом, на первом этапе подать заявление в определенную образовательную организацию </a:t>
            </a:r>
            <a:endParaRPr lang="ru-RU" dirty="0" smtClean="0"/>
          </a:p>
          <a:p>
            <a:r>
              <a:rPr lang="ru-RU" b="1" dirty="0" smtClean="0"/>
              <a:t>могут </a:t>
            </a:r>
            <a:r>
              <a:rPr lang="ru-RU" b="1" dirty="0"/>
              <a:t>все жители района</a:t>
            </a:r>
            <a:r>
              <a:rPr lang="ru-RU" dirty="0"/>
              <a:t>, в котором она располагается.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6205" y="5025681"/>
            <a:ext cx="11598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i="1" dirty="0"/>
              <a:t>Постановление  администрации ВМР  «О закреплении муниципальных общеобразовательных бюджетных учреждений за конкретными территориями </a:t>
            </a:r>
            <a:r>
              <a:rPr lang="ru-RU" i="1" dirty="0" err="1"/>
              <a:t>Волховского</a:t>
            </a:r>
            <a:r>
              <a:rPr lang="ru-RU" i="1" dirty="0"/>
              <a:t> муниципального района</a:t>
            </a:r>
            <a:r>
              <a:rPr lang="ru-RU" i="1" dirty="0" smtClean="0"/>
              <a:t>» </a:t>
            </a:r>
            <a:r>
              <a:rPr lang="en-US" i="1" dirty="0">
                <a:hlinkClick r:id="rId2"/>
              </a:rPr>
              <a:t>https://kovmr.ru/</a:t>
            </a:r>
            <a:r>
              <a:rPr lang="ru-RU" i="1" dirty="0">
                <a:hlinkClick r:id="rId2"/>
              </a:rPr>
              <a:t>в-1-класс</a:t>
            </a:r>
            <a:r>
              <a:rPr lang="ru-RU" i="1" dirty="0" smtClean="0">
                <a:hlinkClick r:id="rId2"/>
              </a:rPr>
              <a:t>/</a:t>
            </a:r>
            <a:r>
              <a:rPr lang="ru-RU" i="1" dirty="0" smtClean="0"/>
              <a:t> 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0353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436" y="267257"/>
            <a:ext cx="11645557" cy="65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3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2708" y="419356"/>
            <a:ext cx="5093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этап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(06.07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05.09.)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081751" y="1278383"/>
            <a:ext cx="985717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заявлений гражданами, чьи дети 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061922" y="2297328"/>
            <a:ext cx="98770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приёма: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свободных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1922" y="3587408"/>
            <a:ext cx="108542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Обращаем Ваше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детей зачисляют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свободные места в порядке очередности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подачи заявления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значение.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зачислении детей на втором этапе не действуют – все места распределяются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по очереди без учета привилегий.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2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29910" y="82379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56699" y="1740671"/>
            <a:ext cx="10292750" cy="492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дней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</a:t>
            </a: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400" b="1" dirty="0" smtClean="0">
            <a:solidFill>
              <a:srgbClr val="423D67"/>
            </a:solidFill>
            <a:effectLst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11785</TotalTime>
  <Words>822</Words>
  <Application>Microsoft Office PowerPoint</Application>
  <PresentationFormat>Произвольный</PresentationFormat>
  <Paragraphs>107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Poboto</vt:lpstr>
      <vt:lpstr>Poboto mono              </vt:lpstr>
      <vt:lpstr>Sylfaen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Полина Уварова</cp:lastModifiedBy>
  <cp:revision>1080</cp:revision>
  <cp:lastPrinted>2024-02-29T08:01:30Z</cp:lastPrinted>
  <dcterms:created xsi:type="dcterms:W3CDTF">2020-06-19T06:58:49Z</dcterms:created>
  <dcterms:modified xsi:type="dcterms:W3CDTF">2024-02-29T08:31:21Z</dcterms:modified>
</cp:coreProperties>
</file>