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4" r:id="rId4"/>
    <p:sldId id="258" r:id="rId5"/>
    <p:sldId id="257" r:id="rId6"/>
    <p:sldId id="277" r:id="rId7"/>
    <p:sldId id="259" r:id="rId8"/>
    <p:sldId id="260" r:id="rId9"/>
    <p:sldId id="264" r:id="rId10"/>
    <p:sldId id="261" r:id="rId11"/>
    <p:sldId id="262" r:id="rId12"/>
    <p:sldId id="265" r:id="rId13"/>
    <p:sldId id="263" r:id="rId14"/>
    <p:sldId id="266" r:id="rId15"/>
    <p:sldId id="267" r:id="rId16"/>
    <p:sldId id="269" r:id="rId17"/>
    <p:sldId id="276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B32"/>
    <a:srgbClr val="363D48"/>
    <a:srgbClr val="4A5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9429" autoAdjust="0"/>
  </p:normalViewPr>
  <p:slideViewPr>
    <p:cSldViewPr snapToGrid="0">
      <p:cViewPr>
        <p:scale>
          <a:sx n="70" d="100"/>
          <a:sy n="70" d="100"/>
        </p:scale>
        <p:origin x="-2070" y="-10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CBD4333-8765-4373-994B-B2C4CD30CA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02E359-43A8-4663-B374-AFF6F46ED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F17E991-6BF7-42FB-BD5A-381824A00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A2ACFB8-7506-482D-B231-C980C2D8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C199F4-016C-452B-B92B-FD7594D64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34184A-E97B-4C44-A738-C6808DD2D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57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F1E52A-445B-4003-8330-C9C1F8D14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6384515-B604-4B81-958B-46C790F03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575CF8-AA8A-4D65-81AB-92AA624C8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0C2321-D046-43DC-822E-2B925CBA5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DF8C07-8301-4549-A144-486E743A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38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57117D0-51FF-462F-87A5-8F763DB29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1F9D19D-DDD9-442E-A974-5F562456F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332ADB-FF6B-4182-A33F-F14AA33DE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C536EC-5EE7-4A1D-AB65-56333D74E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528C87-E0CC-4401-80B2-1A5FE0BC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8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E1CE25-4CC8-4524-BC78-945C03B8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62EFDD-9C97-4DFA-B7EF-AA3097E58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11039C-F79B-42AD-9BEE-8CAB91121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5B3BBB-379E-452D-98B8-D8F092976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B9BBEE-97C2-4DE1-9006-388B69B1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80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D1288A-C689-4F3C-A5D6-7DFC82AEC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01F03C4-D983-4605-8DDC-22969BB07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02F1836-FDAE-4D30-9F24-CA0C31656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B648A3-3C2E-4580-86E1-FF7C49CF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98BB75-5A23-4C9E-A6FC-F0D54090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36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0E8138-14BB-479F-8605-6229E0BBB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12C7E9-342B-4821-B80C-A1735E154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A929AAF-2AEE-463F-87B7-30D4C837A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844FC70-6B0C-4C37-9243-D068CA353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4D70FB-2759-4EF1-A94D-A626DEB0D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715A50F-847C-4446-9B00-F674A888C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1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AC5604-E9BD-4F6E-9BF9-7530919B2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15D398E-C1B1-4ABE-B800-2CB4B42C8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A75FA8E-4762-45B3-AAA3-EF59D8E88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1BC3476-8D2B-4747-A6DA-4E52D434E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A3CD930-E2D9-45CB-9825-F84B23C72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1AF7561-EABF-431C-A944-66AF5BB68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63B115A-3794-4F0E-A7BC-357B63B72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8DC624C-5A8D-47E2-99D3-1B8ADAA8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25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282B8A-6393-4839-911C-43F299D5E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532EC08-A86C-43AF-8549-E8558FB44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E06BBC2-C32C-4CC3-8AC2-FAA8B526B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E288163-F7B8-45C6-B5DC-795CA5FA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08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3CBDD11-2CE3-4DBE-ABA9-CF73E343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31AB9AE-55CF-47DB-9199-08CD7E4C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59D9D63-08B9-457F-B339-7BA8E489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4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A89639-1F31-423A-BEA4-025341FE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5936EB-4833-428D-9D0D-85E67C5BD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24EE994-AAE4-4140-BEBC-A18F27FB5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4F5E72C-0030-4918-BE76-309E94441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8DB6F35-947F-412D-9DEB-BCCDDC9A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1541BDB-D5E8-4538-8253-C81DEFC9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89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D518AA-415E-4B9E-B6CE-3D9512DC8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0757C97-FB6D-45E9-86D6-4D17B9E469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47D716E-729A-4CEE-A527-D5A88DC2C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E5531C1-0989-42F3-8B55-ED2B63693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7A5DC33-81AA-4C8B-9524-D9DBAF26C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42AD5DE-476C-4848-A5E6-177BF17C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02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5B0211F-5DAB-494F-AF3E-16B93A60AB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3A4367-D87A-4656-9B82-E7F93FA25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0BF2EBB-B7FB-4F01-8B69-0598994E4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4841F7-36A3-4C94-A4C4-CB9E46D09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36F46-D373-4305-8DD8-28FCC05803E0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915597-1FA5-476A-9CF9-902C4952C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B2BF89-047B-45E4-8349-A678D5B03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11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A9BE6E-42CD-4DE4-B5B6-5BCA9FB33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833" y="1914525"/>
            <a:ext cx="7652617" cy="2533649"/>
          </a:xfrm>
          <a:noFill/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подготовке к проведению 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Всероссийских проверочных работ </a:t>
            </a: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общеобразовательных </a:t>
            </a:r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организациях Волховского района</a:t>
            </a: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2024 году</a:t>
            </a:r>
          </a:p>
        </p:txBody>
      </p:sp>
    </p:spTree>
    <p:extLst>
      <p:ext uri="{BB962C8B-B14F-4D97-AF65-F5344CB8AC3E}">
        <p14:creationId xmlns:p14="http://schemas.microsoft.com/office/powerpoint/2010/main" val="2628916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61" y="5000636"/>
            <a:ext cx="10972800" cy="4286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30730235"/>
              </p:ext>
            </p:extLst>
          </p:nvPr>
        </p:nvGraphicFramePr>
        <p:xfrm>
          <a:off x="2181187" y="1142987"/>
          <a:ext cx="8382037" cy="5164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704"/>
                <a:gridCol w="3758270"/>
                <a:gridCol w="2961063"/>
              </a:tblGrid>
              <a:tr h="335157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 Класс</a:t>
                      </a:r>
                      <a:endParaRPr lang="ru-RU" sz="1800" dirty="0"/>
                    </a:p>
                  </a:txBody>
                  <a:tcPr marL="121920" marR="12192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Предметы</a:t>
                      </a:r>
                      <a:endParaRPr lang="ru-RU" sz="18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  <a:tr h="776953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Традиционная форма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</a:rPr>
                        <a:t>(19.03.2024-17.05.2024)</a:t>
                      </a:r>
                      <a:endParaRPr lang="ru-RU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695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 класс</a:t>
                      </a:r>
                      <a:endParaRPr lang="ru-RU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Русский язык, математика, история, биология</a:t>
                      </a:r>
                      <a:endParaRPr lang="ru-RU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121920" marR="121920"/>
                </a:tc>
              </a:tr>
              <a:tr h="100546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 класс</a:t>
                      </a:r>
                      <a:endParaRPr lang="ru-RU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Русский язык, математика,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</a:rPr>
                        <a:t>история, биология,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</a:rPr>
                        <a:t> география, обществознание</a:t>
                      </a:r>
                      <a:endParaRPr lang="ru-RU" sz="18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121920" marR="121920"/>
                </a:tc>
              </a:tr>
              <a:tr h="100546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 класс</a:t>
                      </a:r>
                      <a:endParaRPr lang="ru-RU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Русский язык, </a:t>
                      </a:r>
                      <a:r>
                        <a:rPr lang="ru-RU" sz="1800" b="1" u="none" dirty="0" smtClean="0"/>
                        <a:t>математика</a:t>
                      </a:r>
                      <a:r>
                        <a:rPr lang="ru-RU" sz="1800" b="1" dirty="0" smtClean="0"/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</a:rPr>
                        <a:t>история, биология,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</a:rPr>
                        <a:t> география, обществознание, </a:t>
                      </a:r>
                      <a:r>
                        <a:rPr lang="ru-RU" sz="1800" b="1" u="none" baseline="0" dirty="0" smtClean="0">
                          <a:solidFill>
                            <a:srgbClr val="0070C0"/>
                          </a:solidFill>
                        </a:rPr>
                        <a:t>физика</a:t>
                      </a:r>
                      <a:endParaRPr lang="ru-RU" sz="1800" b="1" u="none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rgbClr val="C00000"/>
                          </a:solidFill>
                        </a:rPr>
                        <a:t>Математика, физика 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</a:rPr>
                        <a:t>на </a:t>
                      </a:r>
                      <a:r>
                        <a:rPr lang="ru-RU" sz="1800" b="1" i="1" dirty="0" smtClean="0">
                          <a:solidFill>
                            <a:srgbClr val="C00000"/>
                          </a:solidFill>
                        </a:rPr>
                        <a:t>углубленном</a:t>
                      </a:r>
                      <a:r>
                        <a:rPr lang="ru-RU" sz="1800" b="1" i="1" baseline="0" dirty="0" smtClean="0">
                          <a:solidFill>
                            <a:srgbClr val="C00000"/>
                          </a:solidFill>
                        </a:rPr>
                        <a:t> уровне</a:t>
                      </a:r>
                      <a:r>
                        <a:rPr lang="ru-RU" sz="1800" b="1" i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</a:rPr>
                        <a:t>проводится в классах с </a:t>
                      </a:r>
                      <a:r>
                        <a:rPr lang="ru-RU" sz="1800" b="1" i="1" dirty="0" smtClean="0">
                          <a:solidFill>
                            <a:srgbClr val="C00000"/>
                          </a:solidFill>
                        </a:rPr>
                        <a:t>углубленным</a:t>
                      </a:r>
                      <a:r>
                        <a:rPr lang="ru-RU" sz="1800" b="1" i="1" baseline="0" dirty="0" smtClean="0">
                          <a:solidFill>
                            <a:srgbClr val="C00000"/>
                          </a:solidFill>
                        </a:rPr>
                        <a:t> изучением предмета</a:t>
                      </a:r>
                      <a:endParaRPr lang="ru-RU" sz="1800" b="1" i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</a:tr>
              <a:tr h="123398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 класс</a:t>
                      </a:r>
                      <a:endParaRPr lang="ru-RU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Русский язык, </a:t>
                      </a:r>
                      <a:r>
                        <a:rPr lang="ru-RU" sz="1800" b="1" u="none" dirty="0" smtClean="0"/>
                        <a:t>математика</a:t>
                      </a:r>
                      <a:r>
                        <a:rPr lang="ru-RU" sz="1800" b="1" dirty="0" smtClean="0"/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</a:rPr>
                        <a:t>история, биология,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</a:rPr>
                        <a:t> география, обществознание, </a:t>
                      </a:r>
                      <a:r>
                        <a:rPr lang="ru-RU" sz="1800" b="1" u="none" baseline="0" dirty="0" smtClean="0">
                          <a:solidFill>
                            <a:srgbClr val="0070C0"/>
                          </a:solidFill>
                        </a:rPr>
                        <a:t>физика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</a:rPr>
                        <a:t>, химия</a:t>
                      </a:r>
                      <a:endParaRPr lang="ru-RU" sz="18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121920" marR="121920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812800" y="357166"/>
            <a:ext cx="1097280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Основное общее образование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01975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+mn-lt"/>
              </a:rPr>
              <a:t>Продолжительность ВПР в 5-8 классах</a:t>
            </a:r>
            <a:endParaRPr lang="ru-RU" sz="3600" b="1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33327979"/>
              </p:ext>
            </p:extLst>
          </p:nvPr>
        </p:nvGraphicFramePr>
        <p:xfrm>
          <a:off x="380957" y="1857364"/>
          <a:ext cx="11600569" cy="23063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047760"/>
                <a:gridCol w="1047755"/>
                <a:gridCol w="1047757"/>
                <a:gridCol w="1047757"/>
                <a:gridCol w="1047757"/>
                <a:gridCol w="1122998"/>
                <a:gridCol w="1047757"/>
                <a:gridCol w="1047757"/>
                <a:gridCol w="1047757"/>
                <a:gridCol w="1047757"/>
                <a:gridCol w="104775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Класс</a:t>
                      </a:r>
                      <a:endParaRPr lang="ru-RU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Русский язык</a:t>
                      </a:r>
                      <a:endParaRPr lang="ru-RU" sz="1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Математика</a:t>
                      </a:r>
                      <a:endParaRPr lang="ru-RU" sz="1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Математика (</a:t>
                      </a:r>
                      <a:r>
                        <a:rPr lang="ru-RU" sz="1600" dirty="0" err="1" smtClean="0"/>
                        <a:t>угл</a:t>
                      </a:r>
                      <a:r>
                        <a:rPr lang="ru-RU" sz="1600" dirty="0" smtClean="0"/>
                        <a:t>.)</a:t>
                      </a:r>
                      <a:endParaRPr lang="ru-RU" sz="1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История</a:t>
                      </a:r>
                      <a:endParaRPr lang="ru-RU" sz="1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Биология</a:t>
                      </a:r>
                      <a:endParaRPr lang="ru-RU" sz="1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География</a:t>
                      </a:r>
                      <a:endParaRPr lang="ru-RU" sz="1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Обществознание</a:t>
                      </a:r>
                      <a:endParaRPr lang="ru-RU" sz="1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Физика</a:t>
                      </a:r>
                      <a:endParaRPr lang="ru-RU" sz="1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Физика</a:t>
                      </a:r>
                      <a:r>
                        <a:rPr lang="ru-RU" sz="1600" baseline="0" dirty="0" smtClean="0"/>
                        <a:t> (</a:t>
                      </a:r>
                      <a:r>
                        <a:rPr lang="ru-RU" sz="1600" baseline="0" dirty="0" err="1" smtClean="0"/>
                        <a:t>угл</a:t>
                      </a:r>
                      <a:r>
                        <a:rPr lang="ru-RU" sz="1600" baseline="0" dirty="0" smtClean="0"/>
                        <a:t>.)</a:t>
                      </a:r>
                      <a:endParaRPr lang="ru-RU" sz="1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Химия</a:t>
                      </a:r>
                      <a:endParaRPr lang="ru-RU" sz="1600" b="1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5 класс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60 мин</a:t>
                      </a:r>
                      <a:endParaRPr lang="ru-RU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45 мин</a:t>
                      </a:r>
                      <a:endParaRPr lang="ru-RU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45 мин</a:t>
                      </a:r>
                      <a:endParaRPr lang="ru-RU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45 мин</a:t>
                      </a:r>
                      <a:endParaRPr lang="ru-RU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sz="1800" b="1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sz="1800" b="1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6 класс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90 мин</a:t>
                      </a:r>
                      <a:endParaRPr lang="ru-RU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60 мин</a:t>
                      </a:r>
                      <a:endParaRPr lang="ru-RU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45 мин</a:t>
                      </a:r>
                      <a:endParaRPr lang="ru-RU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45 мин</a:t>
                      </a:r>
                      <a:endParaRPr lang="ru-RU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45 мин</a:t>
                      </a:r>
                      <a:endParaRPr lang="ru-RU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45 мин</a:t>
                      </a:r>
                      <a:endParaRPr lang="ru-RU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sz="1800" b="1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7 класс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90 мин</a:t>
                      </a:r>
                      <a:endParaRPr lang="ru-RU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90 мин</a:t>
                      </a:r>
                      <a:endParaRPr lang="ru-RU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90 мин</a:t>
                      </a:r>
                      <a:endParaRPr lang="ru-RU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45 мин</a:t>
                      </a:r>
                      <a:endParaRPr lang="ru-RU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45 мин</a:t>
                      </a:r>
                      <a:endParaRPr lang="ru-RU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45 мин</a:t>
                      </a:r>
                      <a:endParaRPr lang="ru-RU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45 мин</a:t>
                      </a:r>
                      <a:endParaRPr lang="ru-RU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45 мин</a:t>
                      </a:r>
                      <a:endParaRPr lang="ru-RU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90 мин</a:t>
                      </a:r>
                      <a:endParaRPr lang="ru-RU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8 класс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90 мин</a:t>
                      </a:r>
                      <a:endParaRPr lang="ru-RU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90 мин</a:t>
                      </a:r>
                      <a:endParaRPr lang="ru-RU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90 мин</a:t>
                      </a:r>
                      <a:endParaRPr lang="ru-RU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45 мин</a:t>
                      </a:r>
                      <a:endParaRPr lang="ru-RU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45 мин</a:t>
                      </a:r>
                      <a:endParaRPr lang="ru-RU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45 мин</a:t>
                      </a:r>
                      <a:endParaRPr lang="ru-RU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45 мин</a:t>
                      </a:r>
                      <a:endParaRPr lang="ru-RU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45 мин</a:t>
                      </a:r>
                      <a:endParaRPr lang="ru-RU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90 мин</a:t>
                      </a:r>
                      <a:endParaRPr lang="ru-RU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90 мин</a:t>
                      </a:r>
                      <a:endParaRPr lang="ru-RU" sz="1800" b="1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454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51668"/>
              </p:ext>
            </p:extLst>
          </p:nvPr>
        </p:nvGraphicFramePr>
        <p:xfrm>
          <a:off x="885825" y="1171577"/>
          <a:ext cx="9324975" cy="3453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3948"/>
                <a:gridCol w="931298"/>
                <a:gridCol w="869218"/>
                <a:gridCol w="907849"/>
                <a:gridCol w="1056219"/>
                <a:gridCol w="885414"/>
                <a:gridCol w="885414"/>
                <a:gridCol w="885414"/>
                <a:gridCol w="939576"/>
                <a:gridCol w="1190625"/>
              </a:tblGrid>
              <a:tr h="46133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Класс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T="9525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02-04 апреля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600">
                          <a:effectLst/>
                          <a:latin typeface="+mn-lt"/>
                        </a:rPr>
                        <a:t>09-11 апреля</a:t>
                      </a:r>
                      <a:endParaRPr lang="ru-RU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600">
                          <a:effectLst/>
                          <a:latin typeface="+mn-lt"/>
                        </a:rPr>
                        <a:t>16-18 апреля</a:t>
                      </a:r>
                      <a:endParaRPr lang="ru-RU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600">
                          <a:effectLst/>
                          <a:latin typeface="+mn-lt"/>
                        </a:rPr>
                        <a:t>23-25 апреля</a:t>
                      </a:r>
                      <a:endParaRPr lang="ru-RU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6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600" b="1" dirty="0" err="1">
                          <a:effectLst/>
                          <a:latin typeface="+mn-lt"/>
                        </a:rPr>
                        <a:t>вт</a:t>
                      </a:r>
                      <a:endParaRPr lang="ru-RU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ср</a:t>
                      </a:r>
                      <a:endParaRPr lang="ru-RU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600" b="1" dirty="0" err="1">
                          <a:effectLst/>
                          <a:latin typeface="+mn-lt"/>
                        </a:rPr>
                        <a:t>чт</a:t>
                      </a:r>
                      <a:endParaRPr lang="ru-RU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600" b="1" dirty="0" err="1">
                          <a:effectLst/>
                          <a:latin typeface="+mn-lt"/>
                        </a:rPr>
                        <a:t>вт</a:t>
                      </a:r>
                      <a:endParaRPr lang="ru-RU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600" b="1" dirty="0" err="1">
                          <a:effectLst/>
                          <a:latin typeface="+mn-lt"/>
                        </a:rPr>
                        <a:t>чт</a:t>
                      </a:r>
                      <a:endParaRPr lang="ru-RU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600" b="1" dirty="0" err="1">
                          <a:effectLst/>
                          <a:latin typeface="+mn-lt"/>
                        </a:rPr>
                        <a:t>вт</a:t>
                      </a:r>
                      <a:endParaRPr lang="ru-RU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600" b="1" dirty="0" err="1">
                          <a:effectLst/>
                          <a:latin typeface="+mn-lt"/>
                        </a:rPr>
                        <a:t>чт</a:t>
                      </a:r>
                      <a:endParaRPr lang="ru-RU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600" b="1" dirty="0" err="1">
                          <a:effectLst/>
                          <a:latin typeface="+mn-lt"/>
                        </a:rPr>
                        <a:t>вт</a:t>
                      </a:r>
                      <a:endParaRPr lang="ru-RU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600" b="1" dirty="0" err="1">
                          <a:effectLst/>
                          <a:latin typeface="+mn-lt"/>
                        </a:rPr>
                        <a:t>чт</a:t>
                      </a:r>
                      <a:endParaRPr lang="ru-RU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T="9525" marB="0"/>
                </a:tc>
              </a:tr>
              <a:tr h="627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5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 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dirty="0" smtClean="0">
                          <a:effectLst/>
                          <a:latin typeface="+mn-lt"/>
                        </a:rPr>
                        <a:t>МА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dirty="0" smtClean="0">
                          <a:effectLst/>
                          <a:latin typeface="+mn-lt"/>
                        </a:rPr>
                        <a:t>(04.04)</a:t>
                      </a:r>
                      <a:endParaRPr lang="ru-RU" sz="1800" b="1" dirty="0">
                        <a:effectLst/>
                        <a:latin typeface="+mn-lt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РУ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(09.04)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ИС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(11.04)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8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БИ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(16.04)</a:t>
                      </a:r>
                      <a:endParaRPr lang="ru-RU" sz="18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b="1" dirty="0">
                        <a:effectLst/>
                        <a:latin typeface="+mn-lt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b="1">
                        <a:effectLst/>
                        <a:latin typeface="+mn-lt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 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T="9525" marB="0"/>
                </a:tc>
              </a:tr>
              <a:tr h="584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600">
                          <a:effectLst/>
                          <a:latin typeface="+mn-lt"/>
                        </a:rPr>
                        <a:t>6</a:t>
                      </a:r>
                      <a:endParaRPr lang="ru-RU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 </a:t>
                      </a:r>
                      <a:endParaRPr lang="ru-RU" sz="18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 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РУ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(04.04)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ВПР*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(09.04)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 МА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(11.04)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ВПР*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(16.04)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b="1">
                        <a:effectLst/>
                        <a:latin typeface="+mn-lt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 </a:t>
                      </a:r>
                      <a:endParaRPr lang="ru-RU" sz="18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 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T="9525" marB="0"/>
                </a:tc>
              </a:tr>
              <a:tr h="584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600">
                          <a:effectLst/>
                          <a:latin typeface="+mn-lt"/>
                        </a:rPr>
                        <a:t>7</a:t>
                      </a:r>
                      <a:endParaRPr lang="ru-RU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b="1">
                        <a:effectLst/>
                        <a:latin typeface="+mn-lt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 </a:t>
                      </a:r>
                      <a:endParaRPr lang="ru-RU" sz="18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ВПР*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(04.04)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МА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(09.04)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ВПР*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(11.04)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РУ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(16.04)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 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 </a:t>
                      </a:r>
                      <a:endParaRPr lang="ru-RU" sz="18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 </a:t>
                      </a:r>
                      <a:endParaRPr lang="ru-RU" sz="18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T="9525" marB="0"/>
                </a:tc>
              </a:tr>
              <a:tr h="673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600">
                          <a:effectLst/>
                          <a:latin typeface="+mn-lt"/>
                        </a:rPr>
                        <a:t>8</a:t>
                      </a:r>
                      <a:endParaRPr lang="ru-RU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b="1">
                        <a:effectLst/>
                        <a:latin typeface="+mn-lt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 </a:t>
                      </a:r>
                      <a:endParaRPr lang="ru-RU" sz="18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ВПР*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(04.04)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ВПР*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(09.04)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b="1" dirty="0">
                        <a:effectLst/>
                        <a:latin typeface="+mn-lt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 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РУ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(18.04)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 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 МА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(25.04)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T="9525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38250" y="5071586"/>
            <a:ext cx="609600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/>
              <a:t> ВПР* - в 6,7,8 классах по предметам на основе случайного выбора </a:t>
            </a:r>
          </a:p>
          <a:p>
            <a:r>
              <a:rPr lang="ru-RU" dirty="0"/>
              <a:t>      6 класс – ГГ, ИС, БИ, ОБ; </a:t>
            </a:r>
          </a:p>
          <a:p>
            <a:r>
              <a:rPr lang="ru-RU" dirty="0"/>
              <a:t>      7 класс – ГГ, ИС, БИ, ОБ, ФИ; </a:t>
            </a:r>
          </a:p>
          <a:p>
            <a:r>
              <a:rPr lang="ru-RU" dirty="0"/>
              <a:t>      8 класс – ГГ, ИС, БИ, ОБ, ФИ, ХИ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65014" y="312716"/>
            <a:ext cx="6907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График проведения ВПР в </a:t>
            </a:r>
            <a:r>
              <a:rPr lang="ru-RU" sz="3200" b="1" dirty="0" smtClean="0">
                <a:solidFill>
                  <a:srgbClr val="0070C0"/>
                </a:solidFill>
              </a:rPr>
              <a:t>5-8 классах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63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28604"/>
            <a:ext cx="10972800" cy="121444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Среднее общее образование</a:t>
            </a:r>
            <a:r>
              <a:rPr lang="ru-RU" sz="3200" b="1" dirty="0" smtClean="0">
                <a:latin typeface="+mn-lt"/>
              </a:rPr>
              <a:t/>
            </a:r>
            <a:br>
              <a:rPr lang="ru-RU" sz="3200" b="1" dirty="0" smtClean="0">
                <a:latin typeface="+mn-lt"/>
              </a:rPr>
            </a:br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>Период проведения ВПР : 01.03.2024-22.03.2024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>
                <a:latin typeface="+mn-lt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11 класс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952728" y="2285993"/>
            <a:ext cx="6762797" cy="384017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География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История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Биология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Физика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Химия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Продолжительность: </a:t>
            </a:r>
            <a:r>
              <a:rPr lang="ru-RU" b="1" dirty="0" smtClean="0">
                <a:solidFill>
                  <a:srgbClr val="C00000"/>
                </a:solidFill>
              </a:rPr>
              <a:t>90 мин.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363" y="1937982"/>
            <a:ext cx="2794200" cy="449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345831"/>
              </p:ext>
            </p:extLst>
          </p:nvPr>
        </p:nvGraphicFramePr>
        <p:xfrm>
          <a:off x="1238249" y="1952625"/>
          <a:ext cx="9677400" cy="2574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912"/>
                <a:gridCol w="2256912"/>
                <a:gridCol w="2256912"/>
                <a:gridCol w="2906664"/>
              </a:tblGrid>
              <a:tr h="608119">
                <a:tc rowSpan="2">
                  <a:txBody>
                    <a:bodyPr/>
                    <a:lstStyle/>
                    <a:p>
                      <a:r>
                        <a:rPr lang="ru-RU" sz="3600" dirty="0" smtClean="0"/>
                        <a:t>Класс</a:t>
                      </a:r>
                      <a:endParaRPr lang="ru-RU" sz="3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Даты /</a:t>
                      </a:r>
                      <a:r>
                        <a:rPr lang="ru-RU" sz="3600" baseline="0" dirty="0" smtClean="0">
                          <a:solidFill>
                            <a:schemeClr val="bg1"/>
                          </a:solidFill>
                        </a:rPr>
                        <a:t> Предмет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08119">
                <a:tc vMerge="1"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</a:rPr>
                        <a:t>05.03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</a:rPr>
                        <a:t>07.03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</a:rPr>
                        <a:t>12.03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93955"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11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История</a:t>
                      </a:r>
                      <a:endParaRPr lang="ru-RU" sz="3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00B050"/>
                          </a:solidFill>
                        </a:rPr>
                        <a:t>Биология</a:t>
                      </a:r>
                      <a:endParaRPr lang="ru-RU" sz="3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0070C0"/>
                          </a:solidFill>
                        </a:rPr>
                        <a:t>География</a:t>
                      </a:r>
                      <a:endParaRPr lang="ru-RU" sz="3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03164" y="891658"/>
            <a:ext cx="67823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График проведения ВПР в </a:t>
            </a:r>
            <a:r>
              <a:rPr lang="ru-RU" sz="3200" b="1" dirty="0" smtClean="0">
                <a:solidFill>
                  <a:srgbClr val="0070C0"/>
                </a:solidFill>
              </a:rPr>
              <a:t>11 классах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613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6569" y="596384"/>
            <a:ext cx="3786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Новое в 2024 году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95400" y="4261279"/>
            <a:ext cx="29337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Новых демоверсий ВПР</a:t>
            </a:r>
          </a:p>
          <a:p>
            <a:r>
              <a:rPr lang="ru-RU" sz="2800" b="1" dirty="0"/>
              <a:t>на 2024 год не будет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72400" y="4296550"/>
            <a:ext cx="30670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Отмена ВПР по</a:t>
            </a:r>
          </a:p>
          <a:p>
            <a:r>
              <a:rPr lang="ru-RU" sz="2800" b="1" dirty="0"/>
              <a:t>английскому языку в 7-х</a:t>
            </a:r>
          </a:p>
          <a:p>
            <a:r>
              <a:rPr lang="ru-RU" sz="2800" b="1" dirty="0"/>
              <a:t>и 11-х классах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199"/>
            <a:ext cx="3116036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2" y="2138449"/>
            <a:ext cx="3033713" cy="2023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5298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70792" y="567809"/>
            <a:ext cx="52259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Уважаемые родители!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58023" y="1670039"/>
            <a:ext cx="485152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ВПР – это не экзамен!!!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97" y="1918350"/>
            <a:ext cx="2501662" cy="2501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1596426"/>
            <a:ext cx="3114675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98159" y="2871298"/>
            <a:ext cx="6905399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ВПР</a:t>
            </a:r>
            <a:r>
              <a:rPr lang="ru-RU" sz="2800" b="1" dirty="0"/>
              <a:t> </a:t>
            </a:r>
            <a:r>
              <a:rPr lang="ru-RU" sz="2800" b="1" dirty="0" smtClean="0"/>
              <a:t>- это</a:t>
            </a:r>
            <a:endParaRPr lang="ru-RU" sz="2800" b="1" dirty="0"/>
          </a:p>
          <a:p>
            <a:pPr algn="ctr"/>
            <a:r>
              <a:rPr lang="ru-RU" sz="2800" b="1" dirty="0"/>
              <a:t>контрольные работы, проводимые по</a:t>
            </a:r>
          </a:p>
          <a:p>
            <a:pPr algn="ctr"/>
            <a:r>
              <a:rPr lang="ru-RU" sz="2800" b="1" dirty="0"/>
              <a:t>отдельным предметам для школьников</a:t>
            </a:r>
          </a:p>
          <a:p>
            <a:pPr algn="ctr"/>
            <a:r>
              <a:rPr lang="ru-RU" sz="2800" b="1" dirty="0"/>
              <a:t>всей страны с использованием</a:t>
            </a:r>
          </a:p>
          <a:p>
            <a:pPr algn="ctr"/>
            <a:r>
              <a:rPr lang="ru-RU" sz="2800" b="1" dirty="0"/>
              <a:t>стандартизированных заданий и единых</a:t>
            </a:r>
          </a:p>
          <a:p>
            <a:pPr algn="ctr"/>
            <a:r>
              <a:rPr lang="ru-RU" sz="2800" b="1" dirty="0"/>
              <a:t>критериев оценки</a:t>
            </a:r>
          </a:p>
        </p:txBody>
      </p:sp>
    </p:spTree>
    <p:extLst>
      <p:ext uri="{BB962C8B-B14F-4D97-AF65-F5344CB8AC3E}">
        <p14:creationId xmlns:p14="http://schemas.microsoft.com/office/powerpoint/2010/main" val="1892702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7923" y="1971699"/>
            <a:ext cx="7206017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/>
              <a:t>Задания и критерии оценивания ВПР </a:t>
            </a:r>
            <a:r>
              <a:rPr lang="ru-RU" sz="3200" b="1" dirty="0"/>
              <a:t>едины для всех школьников страны</a:t>
            </a:r>
            <a:r>
              <a:rPr lang="ru-RU" sz="3200" dirty="0" smtClean="0"/>
              <a:t>.</a:t>
            </a:r>
          </a:p>
          <a:p>
            <a:pPr algn="ctr"/>
            <a:endParaRPr lang="ru-RU" sz="3200" dirty="0"/>
          </a:p>
          <a:p>
            <a:pPr algn="ctr"/>
            <a:r>
              <a:rPr lang="ru-RU" sz="3200" b="1" dirty="0"/>
              <a:t>Уровень сложности - базовый</a:t>
            </a:r>
            <a:r>
              <a:rPr lang="ru-RU" sz="3200" dirty="0"/>
              <a:t>, то есть не требует специальной </a:t>
            </a:r>
            <a:r>
              <a:rPr lang="ru-RU" sz="3200" dirty="0" smtClean="0"/>
              <a:t>подготовки.</a:t>
            </a:r>
            <a:endParaRPr lang="ru-RU" sz="32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685" y="1430205"/>
            <a:ext cx="3638988" cy="363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204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271" y="4052709"/>
            <a:ext cx="2465378" cy="2462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861" y="810917"/>
            <a:ext cx="9942455" cy="295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6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9511" y="32920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Что даст родителям участие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</a:rPr>
              <a:t>ребёнка в ВПР?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14483" y="1724882"/>
            <a:ext cx="5563737" cy="44012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Объективную </a:t>
            </a:r>
            <a:r>
              <a:rPr lang="ru-RU" sz="2800" b="1" dirty="0"/>
              <a:t>оценку уровня</a:t>
            </a:r>
          </a:p>
          <a:p>
            <a:r>
              <a:rPr lang="ru-RU" sz="2800" b="1" dirty="0"/>
              <a:t>учебных достижений </a:t>
            </a:r>
            <a:r>
              <a:rPr lang="ru-RU" sz="2800" dirty="0"/>
              <a:t>ребенка.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/>
              <a:t>Выявление</a:t>
            </a:r>
            <a:r>
              <a:rPr lang="ru-RU" sz="2800" dirty="0" smtClean="0"/>
              <a:t> </a:t>
            </a:r>
            <a:r>
              <a:rPr lang="ru-RU" sz="2800" dirty="0"/>
              <a:t>существующих</a:t>
            </a:r>
          </a:p>
          <a:p>
            <a:r>
              <a:rPr lang="ru-RU" sz="2800" b="1" dirty="0"/>
              <a:t>проблем </a:t>
            </a:r>
            <a:r>
              <a:rPr lang="ru-RU" sz="2800" dirty="0"/>
              <a:t>в усвоении основных</a:t>
            </a:r>
          </a:p>
          <a:p>
            <a:r>
              <a:rPr lang="ru-RU" sz="2800" dirty="0"/>
              <a:t>образовательных программ</a:t>
            </a:r>
          </a:p>
          <a:p>
            <a:r>
              <a:rPr lang="ru-RU" sz="2800" dirty="0"/>
              <a:t>по предметам.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Возможность </a:t>
            </a:r>
            <a:r>
              <a:rPr lang="ru-RU" sz="2800" b="1" dirty="0"/>
              <a:t>принять участие</a:t>
            </a:r>
          </a:p>
          <a:p>
            <a:r>
              <a:rPr lang="ru-RU" sz="2800" b="1" dirty="0"/>
              <a:t>в построении индивидуальной</a:t>
            </a:r>
          </a:p>
          <a:p>
            <a:r>
              <a:rPr lang="ru-RU" sz="2800" b="1" dirty="0"/>
              <a:t>образовательной траектории</a:t>
            </a:r>
          </a:p>
          <a:p>
            <a:r>
              <a:rPr lang="ru-RU" sz="2800" dirty="0"/>
              <a:t>ребёнка.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980" y="1494444"/>
            <a:ext cx="4027609" cy="2265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906" y="3925484"/>
            <a:ext cx="2669755" cy="2560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2709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82B48E7C-2378-48E3-ADCF-88010236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1119"/>
            <a:ext cx="10058400" cy="576606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Что такое ВПР?</a:t>
            </a:r>
            <a:endParaRPr lang="ru-RU" sz="54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82C29A2-D8E9-4F2F-BB49-E5CC7A3A24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52525"/>
            <a:ext cx="4572000" cy="1500187"/>
          </a:xfrm>
          <a:ln w="76200">
            <a:solidFill>
              <a:schemeClr val="bg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CD1A2CF0-FF9F-482A-AD6D-2CEA5F06DF61}"/>
              </a:ext>
            </a:extLst>
          </p:cNvPr>
          <p:cNvSpPr txBox="1"/>
          <p:nvPr/>
        </p:nvSpPr>
        <p:spPr>
          <a:xfrm>
            <a:off x="685801" y="3005137"/>
            <a:ext cx="1095374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70C0"/>
                </a:solidFill>
                <a:cs typeface="Times New Roman" panose="02020603050405020304" pitchFamily="18" charset="0"/>
              </a:rPr>
              <a:t>ВПР – </a:t>
            </a:r>
            <a:r>
              <a:rPr lang="ru-RU" sz="4000" dirty="0">
                <a:cs typeface="Times New Roman" panose="02020603050405020304" pitchFamily="18" charset="0"/>
              </a:rPr>
              <a:t>проверочные работы, проводимые </a:t>
            </a:r>
          </a:p>
          <a:p>
            <a:r>
              <a:rPr lang="ru-RU" sz="4000" dirty="0">
                <a:cs typeface="Times New Roman" panose="02020603050405020304" pitchFamily="18" charset="0"/>
              </a:rPr>
              <a:t>по отдельным учебным предметам </a:t>
            </a:r>
          </a:p>
          <a:p>
            <a:r>
              <a:rPr lang="ru-RU" sz="4000" dirty="0">
                <a:cs typeface="Times New Roman" panose="02020603050405020304" pitchFamily="18" charset="0"/>
              </a:rPr>
              <a:t>для оценки уровня подготовки школьников </a:t>
            </a:r>
          </a:p>
          <a:p>
            <a:r>
              <a:rPr lang="ru-RU" sz="4000" dirty="0">
                <a:cs typeface="Times New Roman" panose="02020603050405020304" pitchFamily="18" charset="0"/>
              </a:rPr>
              <a:t>с учетом требований ФГОС (Федерального государственного образовательного стандарта)</a:t>
            </a:r>
          </a:p>
        </p:txBody>
      </p:sp>
    </p:spTree>
    <p:extLst>
      <p:ext uri="{BB962C8B-B14F-4D97-AF65-F5344CB8AC3E}">
        <p14:creationId xmlns:p14="http://schemas.microsoft.com/office/powerpoint/2010/main" val="353393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7302" y="514783"/>
            <a:ext cx="74406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Результаты ВПР </a:t>
            </a:r>
            <a:r>
              <a:rPr lang="ru-RU" sz="4400" b="1" u="sng" dirty="0">
                <a:solidFill>
                  <a:srgbClr val="C00000"/>
                </a:solidFill>
              </a:rPr>
              <a:t>не повлияют</a:t>
            </a:r>
            <a:r>
              <a:rPr lang="ru-RU" sz="4400" b="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93956" y="1807275"/>
            <a:ext cx="7191488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/>
              <a:t>- на итоговые годовые оценки;</a:t>
            </a:r>
          </a:p>
          <a:p>
            <a:r>
              <a:rPr lang="ru-RU" sz="3600" b="1" dirty="0"/>
              <a:t>- на получение аттестата;</a:t>
            </a:r>
          </a:p>
          <a:p>
            <a:r>
              <a:rPr lang="ru-RU" sz="3600" b="1" dirty="0"/>
              <a:t>- на перевод в следующий класс.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538" y="3786373"/>
            <a:ext cx="4112288" cy="2799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493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1062" y="941695"/>
            <a:ext cx="7328847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СПЕЦИАЛЬНО ГОТОВИТЬСЯ К ВПР НЕ НУЖНО.</a:t>
            </a:r>
          </a:p>
          <a:p>
            <a:pPr algn="ctr"/>
            <a:r>
              <a:rPr lang="ru-RU" sz="3600" b="1" dirty="0" smtClean="0"/>
              <a:t>САМОЕ ГЛАВНОЕ – НАСТРОИТЬСЯ НА ПОЛОЖИТЕЛЬНЫЙ ЛАД И ПОНЯТЬ, ЧТО ВПР – ВСЕГО ЛИШЬ ЧАСТЬ УЧЕБНОГО ПРОЦЕССА!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830" y="1235724"/>
            <a:ext cx="2828262" cy="282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805567" y="4513521"/>
            <a:ext cx="4096486" cy="2048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56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0709" y="1448390"/>
            <a:ext cx="512700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Цель проведения ВПР </a:t>
            </a:r>
            <a:r>
              <a:rPr lang="ru-RU" sz="2800" dirty="0"/>
              <a:t>– определение уровня подготовки по учебным предметам школьников во всех регионах России вне зависимости от места нахождения школы, от статуса школы (например: лицей, гимназия, Центр образования, общеобразовательная школа).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635" y="1629817"/>
            <a:ext cx="4715302" cy="3536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34517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3387" y="361928"/>
            <a:ext cx="10972800" cy="9286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Нормативно-правовые основания проведения </a:t>
            </a:r>
            <a:br>
              <a:rPr lang="ru-RU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Всероссийских проверочных работ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85800" y="1529472"/>
            <a:ext cx="10887075" cy="51181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sz="1600" b="1" dirty="0" smtClean="0"/>
              <a:t>Письмо </a:t>
            </a:r>
            <a:r>
              <a:rPr lang="ru-RU" sz="1600" b="1" dirty="0"/>
              <a:t>комитета общего и профессионального образования Ленинградской области от 31 января 2024 года № 19-3969 «О подготовке к проведению всероссийских проверочных работ  в 2024 году</a:t>
            </a:r>
            <a:r>
              <a:rPr lang="ru-RU" sz="1600" b="1" dirty="0" smtClean="0"/>
              <a:t>»</a:t>
            </a:r>
            <a:endParaRPr lang="ru-RU" sz="1600" b="1" dirty="0"/>
          </a:p>
          <a:p>
            <a:pPr>
              <a:lnSpc>
                <a:spcPct val="110000"/>
              </a:lnSpc>
            </a:pPr>
            <a:r>
              <a:rPr lang="ru-RU" sz="1600" b="1" dirty="0"/>
              <a:t>Письмо комитета общего и профессионального образования Ленинградской области от 23 января 2024 года № 19-2539 «О проведении всероссийских проверочных работ  в 2024 году</a:t>
            </a:r>
            <a:r>
              <a:rPr lang="ru-RU" sz="1600" b="1" dirty="0" smtClean="0"/>
              <a:t>»</a:t>
            </a:r>
            <a:endParaRPr lang="ru-RU" sz="1600" b="1" dirty="0"/>
          </a:p>
          <a:p>
            <a:pPr>
              <a:lnSpc>
                <a:spcPct val="110000"/>
              </a:lnSpc>
            </a:pPr>
            <a:r>
              <a:rPr lang="ru-RU" sz="1600" b="1" dirty="0"/>
              <a:t>Письмо Федеральной службы по надзору в сфере образования и науки (</a:t>
            </a:r>
            <a:r>
              <a:rPr lang="ru-RU" sz="1600" b="1" dirty="0" err="1"/>
              <a:t>Рособрнадзор</a:t>
            </a:r>
            <a:r>
              <a:rPr lang="ru-RU" sz="1600" b="1" dirty="0"/>
              <a:t>) от 06 февраля 2024 года № 02-16  « </a:t>
            </a:r>
            <a:r>
              <a:rPr lang="ru-RU" sz="1600" b="1" dirty="0" smtClean="0"/>
              <a:t>О направлении </a:t>
            </a:r>
            <a:r>
              <a:rPr lang="ru-RU" sz="1600" b="1" dirty="0"/>
              <a:t>плана-графика и порядка проведения всероссийских проверочных работ в 2024 году</a:t>
            </a:r>
            <a:r>
              <a:rPr lang="ru-RU" sz="1600" b="1" dirty="0" smtClean="0"/>
              <a:t>»</a:t>
            </a:r>
            <a:endParaRPr lang="ru-RU" sz="1600" b="1" dirty="0"/>
          </a:p>
          <a:p>
            <a:pPr>
              <a:lnSpc>
                <a:spcPct val="110000"/>
              </a:lnSpc>
            </a:pPr>
            <a:r>
              <a:rPr lang="ru-RU" sz="1600" b="1" dirty="0"/>
              <a:t>План-график проведения всероссийских проверочных работ в 2024 </a:t>
            </a:r>
            <a:r>
              <a:rPr lang="ru-RU" sz="1600" b="1" dirty="0" smtClean="0"/>
              <a:t>году</a:t>
            </a:r>
            <a:endParaRPr lang="ru-RU" sz="1600" b="1" dirty="0"/>
          </a:p>
          <a:p>
            <a:pPr>
              <a:lnSpc>
                <a:spcPct val="110000"/>
              </a:lnSpc>
            </a:pPr>
            <a:r>
              <a:rPr lang="ru-RU" sz="1600" b="1" dirty="0"/>
              <a:t>Порядок проведения всероссийских проверочных работ в 2024 </a:t>
            </a:r>
            <a:r>
              <a:rPr lang="ru-RU" sz="1600" b="1" dirty="0" smtClean="0"/>
              <a:t>году</a:t>
            </a:r>
            <a:endParaRPr lang="ru-RU" sz="1600" b="1" dirty="0"/>
          </a:p>
          <a:p>
            <a:pPr>
              <a:lnSpc>
                <a:spcPct val="110000"/>
              </a:lnSpc>
            </a:pPr>
            <a:r>
              <a:rPr lang="ru-RU" sz="1600" b="1" dirty="0"/>
              <a:t>Письмо Федеральной службы по надзору в сфере образования и науки (</a:t>
            </a:r>
            <a:r>
              <a:rPr lang="ru-RU" sz="1600" b="1" dirty="0" err="1"/>
              <a:t>Рособрнадзор</a:t>
            </a:r>
            <a:r>
              <a:rPr lang="ru-RU" sz="1600" b="1" dirty="0"/>
              <a:t>) от 05 февраля 2024 года № 02-14  «О проведении ВПР в 2024 году</a:t>
            </a:r>
            <a:r>
              <a:rPr lang="ru-RU" sz="1600" b="1" dirty="0" smtClean="0"/>
              <a:t>»</a:t>
            </a:r>
            <a:endParaRPr lang="ru-RU" sz="1600" b="1" dirty="0"/>
          </a:p>
          <a:p>
            <a:pPr>
              <a:lnSpc>
                <a:spcPct val="110000"/>
              </a:lnSpc>
            </a:pPr>
            <a:r>
              <a:rPr lang="ru-RU" sz="1600" b="1" dirty="0" smtClean="0"/>
              <a:t>Приказ </a:t>
            </a:r>
            <a:r>
              <a:rPr lang="ru-RU" sz="1600" b="1" dirty="0"/>
              <a:t>Федеральной службы по надзору в сфере образования и науки (</a:t>
            </a:r>
            <a:r>
              <a:rPr lang="ru-RU" sz="1600" b="1" dirty="0" err="1"/>
              <a:t>Рособрнадзор</a:t>
            </a:r>
            <a:r>
              <a:rPr lang="ru-RU" sz="1600" b="1" dirty="0"/>
              <a:t>) от 21 декабря 2023 года № 2160  «О проведении Федеральной службой  по надзору в сфере образования и науки мониторинга качества подготовки обучающихся общеобразовательных организаций  в форме всероссийских проверочных работ в </a:t>
            </a:r>
            <a:r>
              <a:rPr lang="ru-RU" sz="1600" b="1" dirty="0" smtClean="0"/>
              <a:t>2024 </a:t>
            </a:r>
            <a:r>
              <a:rPr lang="ru-RU" sz="1600" b="1" dirty="0"/>
              <a:t>году</a:t>
            </a:r>
            <a:r>
              <a:rPr lang="ru-RU" sz="1600" b="1" dirty="0" smtClean="0"/>
              <a:t>»</a:t>
            </a:r>
            <a:endParaRPr lang="ru-RU" sz="1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95450" y="5977072"/>
            <a:ext cx="95631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https://edu.lenobl.ru/ru/upravlenie-obrazovaniem/departament-nadzora-i-kontrolja/upravlenie-kachestvom-obrazovanija/vserossijskie-proverochnye-raboty/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797427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313" y="1557337"/>
            <a:ext cx="10515600" cy="4351338"/>
          </a:xfrm>
        </p:spPr>
        <p:txBody>
          <a:bodyPr>
            <a:normAutofit/>
          </a:bodyPr>
          <a:lstStyle/>
          <a:p>
            <a:r>
              <a:rPr lang="ru-RU" sz="3600" dirty="0"/>
              <a:t>Всероссийские проверочные работы в 2024 году будут проведены </a:t>
            </a:r>
            <a:r>
              <a:rPr lang="ru-RU" sz="3600" dirty="0" smtClean="0"/>
              <a:t>в </a:t>
            </a:r>
            <a:r>
              <a:rPr lang="ru-RU" sz="3600" dirty="0"/>
              <a:t>следующие сроки:</a:t>
            </a:r>
          </a:p>
          <a:p>
            <a:r>
              <a:rPr lang="ru-RU" sz="3600" dirty="0" smtClean="0"/>
              <a:t> </a:t>
            </a:r>
            <a:r>
              <a:rPr lang="ru-RU" sz="3600" b="1" dirty="0"/>
              <a:t>с 1 марта по 22 марта 2024 года </a:t>
            </a:r>
            <a:r>
              <a:rPr lang="ru-RU" sz="3600" dirty="0"/>
              <a:t>– 11 классы </a:t>
            </a:r>
            <a:endParaRPr lang="ru-RU" sz="3600" dirty="0" smtClean="0"/>
          </a:p>
          <a:p>
            <a:r>
              <a:rPr lang="ru-RU" sz="3600" b="1" dirty="0" smtClean="0"/>
              <a:t>с </a:t>
            </a:r>
            <a:r>
              <a:rPr lang="ru-RU" sz="3600" b="1" dirty="0"/>
              <a:t>19 марта по 17 мая 2024 года </a:t>
            </a:r>
            <a:r>
              <a:rPr lang="ru-RU" sz="3600" dirty="0"/>
              <a:t>– 4-8 классы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442913"/>
            <a:ext cx="7458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Сроки проведения ВПР в 2024 году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26" y="4077991"/>
            <a:ext cx="2986513" cy="259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656" y="3941727"/>
            <a:ext cx="3637460" cy="272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37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1809" y="1639458"/>
            <a:ext cx="6114195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Родители(законные представители) могут наблюдать за процедурой проведения ВПР, но только </a:t>
            </a:r>
            <a:r>
              <a:rPr lang="ru-RU" sz="3600" b="1" u="sng" dirty="0" smtClean="0">
                <a:solidFill>
                  <a:srgbClr val="C00000"/>
                </a:solidFill>
              </a:rPr>
              <a:t>не в день </a:t>
            </a:r>
            <a:r>
              <a:rPr lang="ru-RU" sz="3600" b="1" dirty="0" smtClean="0">
                <a:solidFill>
                  <a:srgbClr val="C00000"/>
                </a:solidFill>
              </a:rPr>
              <a:t>проведения ВПР</a:t>
            </a:r>
            <a:r>
              <a:rPr lang="ru-RU" sz="3600" b="1" dirty="0" smtClean="0"/>
              <a:t>, </a:t>
            </a:r>
            <a:r>
              <a:rPr lang="ru-RU" sz="3600" b="1" dirty="0" smtClean="0">
                <a:solidFill>
                  <a:srgbClr val="C00000"/>
                </a:solidFill>
              </a:rPr>
              <a:t>когда в процедуре </a:t>
            </a:r>
            <a:r>
              <a:rPr lang="ru-RU" sz="3600" b="1" u="sng" dirty="0" smtClean="0">
                <a:solidFill>
                  <a:srgbClr val="C00000"/>
                </a:solidFill>
              </a:rPr>
              <a:t>принимает участие их ребёнок</a:t>
            </a:r>
            <a:r>
              <a:rPr lang="ru-RU" sz="3600" b="1" dirty="0" smtClean="0">
                <a:solidFill>
                  <a:srgbClr val="C00000"/>
                </a:solidFill>
              </a:rPr>
              <a:t>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9592" y="509347"/>
            <a:ext cx="7055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Общественные наблюдатели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5" y="1436995"/>
            <a:ext cx="3874848" cy="2154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980" y="3712191"/>
            <a:ext cx="3741710" cy="2806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50224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1987" y="2551093"/>
            <a:ext cx="10853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Проведение ВПР в 4-8  и 11 классах </a:t>
            </a:r>
          </a:p>
          <a:p>
            <a:pPr algn="ctr"/>
            <a:r>
              <a:rPr lang="ru-RU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предусмотрено </a:t>
            </a:r>
            <a:r>
              <a:rPr lang="ru-RU" sz="3600" b="1" dirty="0">
                <a:solidFill>
                  <a:srgbClr val="C00000"/>
                </a:solidFill>
                <a:ea typeface="Times New Roman" panose="02020603050405020304" pitchFamily="18" charset="0"/>
              </a:rPr>
              <a:t>по следующим </a:t>
            </a:r>
            <a:r>
              <a:rPr lang="ru-RU" sz="36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предметам</a:t>
            </a:r>
            <a:endParaRPr lang="ru-RU" sz="3600" b="1" dirty="0">
              <a:solidFill>
                <a:srgbClr val="C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12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0" y="285728"/>
            <a:ext cx="10572750" cy="107157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Начальное общее образование</a:t>
            </a:r>
            <a:r>
              <a:rPr lang="ru-RU" sz="36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>Период проведения ВПР : </a:t>
            </a:r>
            <a:r>
              <a:rPr lang="ru-RU" sz="3200" b="1" dirty="0" smtClean="0">
                <a:latin typeface="+mn-lt"/>
              </a:rPr>
              <a:t>19.03.2024-17.05.2024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600" b="1" dirty="0" smtClean="0"/>
              <a:t>           </a:t>
            </a: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4 класс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809720" y="2714621"/>
            <a:ext cx="8667811" cy="341154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Русский язык (часть 1, часть 2)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Математика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Окружающий мир</a:t>
            </a: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Продолжительность: </a:t>
            </a:r>
            <a:r>
              <a:rPr lang="ru-RU" sz="3200" b="1" dirty="0" smtClean="0">
                <a:solidFill>
                  <a:srgbClr val="C00000"/>
                </a:solidFill>
              </a:rPr>
              <a:t>45 мин.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49" y="3289951"/>
            <a:ext cx="3004142" cy="327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871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463630"/>
              </p:ext>
            </p:extLst>
          </p:nvPr>
        </p:nvGraphicFramePr>
        <p:xfrm>
          <a:off x="1238249" y="1952625"/>
          <a:ext cx="9563100" cy="3327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2620"/>
                <a:gridCol w="1912620"/>
                <a:gridCol w="1912620"/>
                <a:gridCol w="1912620"/>
                <a:gridCol w="1912620"/>
              </a:tblGrid>
              <a:tr h="806015">
                <a:tc rowSpan="2">
                  <a:txBody>
                    <a:bodyPr/>
                    <a:lstStyle/>
                    <a:p>
                      <a:r>
                        <a:rPr lang="ru-RU" sz="3600" dirty="0" smtClean="0"/>
                        <a:t>Класс</a:t>
                      </a:r>
                      <a:endParaRPr lang="ru-RU" sz="3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Даты /</a:t>
                      </a:r>
                      <a:r>
                        <a:rPr lang="ru-RU" sz="3600" baseline="0" dirty="0" smtClean="0">
                          <a:solidFill>
                            <a:schemeClr val="bg1"/>
                          </a:solidFill>
                        </a:rPr>
                        <a:t> Предмет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806015">
                <a:tc vMerge="1"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</a:rPr>
                        <a:t>20.03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</a:rPr>
                        <a:t>21.03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</a:rPr>
                        <a:t>03.04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</a:rPr>
                        <a:t>11.04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5039"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4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РУ</a:t>
                      </a:r>
                    </a:p>
                    <a:p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(1 часть)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РУ</a:t>
                      </a:r>
                    </a:p>
                    <a:p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(2 часть)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МА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00B050"/>
                          </a:solidFill>
                        </a:rPr>
                        <a:t>ОМ</a:t>
                      </a:r>
                      <a:endParaRPr lang="ru-RU" sz="3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03164" y="891658"/>
            <a:ext cx="6573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График проведения ВПР в </a:t>
            </a:r>
            <a:r>
              <a:rPr lang="ru-RU" sz="3200" b="1" dirty="0" smtClean="0">
                <a:solidFill>
                  <a:srgbClr val="0070C0"/>
                </a:solidFill>
              </a:rPr>
              <a:t>4 классах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755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874</Words>
  <Application>Microsoft Office PowerPoint</Application>
  <PresentationFormat>Произвольный</PresentationFormat>
  <Paragraphs>225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 подготовке к проведению Всероссийских проверочных работ в общеобразовательных организациях Волховского района в 2024 году</vt:lpstr>
      <vt:lpstr>Что такое ВПР?</vt:lpstr>
      <vt:lpstr>Презентация PowerPoint</vt:lpstr>
      <vt:lpstr>Нормативно-правовые основания проведения  Всероссийских проверочных работ </vt:lpstr>
      <vt:lpstr>Презентация PowerPoint</vt:lpstr>
      <vt:lpstr>Презентация PowerPoint</vt:lpstr>
      <vt:lpstr>Презентация PowerPoint</vt:lpstr>
      <vt:lpstr>  Начальное общее образование Период проведения ВПР : 19.03.2024-17.05.2024             4 класс</vt:lpstr>
      <vt:lpstr>Презентация PowerPoint</vt:lpstr>
      <vt:lpstr> </vt:lpstr>
      <vt:lpstr>Продолжительность ВПР в 5-8 классах</vt:lpstr>
      <vt:lpstr>Презентация PowerPoint</vt:lpstr>
      <vt:lpstr> Среднее общее образование Период проведения ВПР : 01.03.2024-22.03.2024   11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25</cp:revision>
  <dcterms:created xsi:type="dcterms:W3CDTF">2021-04-14T06:25:05Z</dcterms:created>
  <dcterms:modified xsi:type="dcterms:W3CDTF">2024-02-29T07:55:07Z</dcterms:modified>
</cp:coreProperties>
</file>