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87" r:id="rId3"/>
    <p:sldId id="270" r:id="rId4"/>
    <p:sldId id="262" r:id="rId5"/>
    <p:sldId id="261" r:id="rId6"/>
    <p:sldId id="288" r:id="rId7"/>
    <p:sldId id="272" r:id="rId8"/>
    <p:sldId id="285" r:id="rId9"/>
    <p:sldId id="284" r:id="rId10"/>
  </p:sldIdLst>
  <p:sldSz cx="12192000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>
        <p:scale>
          <a:sx n="118" d="100"/>
          <a:sy n="118" d="100"/>
        </p:scale>
        <p:origin x="-25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5585737189552"/>
          <c:y val="4.4422516236064344E-2"/>
          <c:w val="0.7496388669119709"/>
          <c:h val="0.671131021022979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 (2)'!$B$1</c:f>
              <c:strCache>
                <c:ptCount val="1"/>
                <c:pt idx="0">
                  <c:v>Число обучающихся 4-11 классов, участвовавших в школьном этапе (учитываются только физические лица)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6D-49FC-A888-EC28C8CED7B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6D-49FC-A888-EC28C8CED7B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6D-49FC-A888-EC28C8CED7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(2)'!$B$2:$B$4</c:f>
              <c:numCache>
                <c:formatCode>General</c:formatCode>
                <c:ptCount val="3"/>
                <c:pt idx="0">
                  <c:v>4084</c:v>
                </c:pt>
                <c:pt idx="1">
                  <c:v>4589</c:v>
                </c:pt>
                <c:pt idx="2">
                  <c:v>5102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6D-49FC-A888-EC28C8CED7BD}"/>
            </c:ext>
          </c:extLst>
        </c:ser>
        <c:ser>
          <c:idx val="1"/>
          <c:order val="1"/>
          <c:tx>
            <c:strRef>
              <c:f>'Лист1 (2)'!$C$1</c:f>
              <c:strCache>
                <c:ptCount val="1"/>
                <c:pt idx="0">
                  <c:v>Число победителей и призеров школьного этапа (учитываются только физические лица)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(2)'!$C$2:$C$4</c:f>
              <c:numCache>
                <c:formatCode>General</c:formatCode>
                <c:ptCount val="3"/>
                <c:pt idx="0">
                  <c:v>1024</c:v>
                </c:pt>
                <c:pt idx="1">
                  <c:v>1400</c:v>
                </c:pt>
                <c:pt idx="2">
                  <c:v>1540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6D-49FC-A888-EC28C8CED7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0"/>
        <c:shape val="box"/>
        <c:axId val="45501824"/>
        <c:axId val="45515904"/>
        <c:axId val="0"/>
      </c:bar3DChart>
      <c:catAx>
        <c:axId val="455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5515904"/>
        <c:crosses val="autoZero"/>
        <c:auto val="1"/>
        <c:lblAlgn val="ctr"/>
        <c:lblOffset val="100"/>
        <c:noMultiLvlLbl val="0"/>
      </c:catAx>
      <c:valAx>
        <c:axId val="45515904"/>
        <c:scaling>
          <c:orientation val="minMax"/>
          <c:max val="5000"/>
        </c:scaling>
        <c:delete val="1"/>
        <c:axPos val="l"/>
        <c:numFmt formatCode="General" sourceLinked="1"/>
        <c:majorTickMark val="out"/>
        <c:minorTickMark val="none"/>
        <c:tickLblPos val="none"/>
        <c:crossAx val="45501824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8842074135272056"/>
          <c:w val="1"/>
          <c:h val="0.18272418982306263"/>
        </c:manualLayout>
      </c:layout>
      <c:overlay val="0"/>
      <c:txPr>
        <a:bodyPr rot="0" vert="horz"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5585737189552"/>
          <c:y val="4.4422516236064344E-2"/>
          <c:w val="0.7496388669119709"/>
          <c:h val="0.671131021022979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 (2)'!$B$1</c:f>
              <c:strCache>
                <c:ptCount val="1"/>
                <c:pt idx="0">
                  <c:v>Количество участий обучающихся 4-11 классов,  в муниципальном этапе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16D-49FC-A888-EC28C8CED7B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16D-49FC-A888-EC28C8CED7B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16D-49FC-A888-EC28C8CED7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(2)'!$B$2:$B$4</c:f>
              <c:numCache>
                <c:formatCode>General</c:formatCode>
                <c:ptCount val="3"/>
                <c:pt idx="0">
                  <c:v>1182</c:v>
                </c:pt>
                <c:pt idx="1">
                  <c:v>1504</c:v>
                </c:pt>
                <c:pt idx="2">
                  <c:v>1423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6D-49FC-A888-EC28C8CED7BD}"/>
            </c:ext>
          </c:extLst>
        </c:ser>
        <c:ser>
          <c:idx val="1"/>
          <c:order val="1"/>
          <c:tx>
            <c:strRef>
              <c:f>'Лист1 (2)'!$C$1</c:f>
              <c:strCache>
                <c:ptCount val="1"/>
                <c:pt idx="0">
                  <c:v>Из них победителей и призеров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(2)'!$C$2:$C$4</c:f>
              <c:numCache>
                <c:formatCode>General</c:formatCode>
                <c:ptCount val="3"/>
                <c:pt idx="0">
                  <c:v>301</c:v>
                </c:pt>
                <c:pt idx="1">
                  <c:v>396</c:v>
                </c:pt>
                <c:pt idx="2">
                  <c:v>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6D-49FC-A888-EC28C8CED7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0"/>
        <c:shape val="box"/>
        <c:axId val="73420800"/>
        <c:axId val="73422336"/>
        <c:axId val="0"/>
      </c:bar3DChart>
      <c:catAx>
        <c:axId val="734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422336"/>
        <c:crosses val="autoZero"/>
        <c:auto val="1"/>
        <c:lblAlgn val="ctr"/>
        <c:lblOffset val="100"/>
        <c:noMultiLvlLbl val="0"/>
      </c:catAx>
      <c:valAx>
        <c:axId val="73422336"/>
        <c:scaling>
          <c:orientation val="minMax"/>
          <c:max val="5000"/>
        </c:scaling>
        <c:delete val="1"/>
        <c:axPos val="l"/>
        <c:numFmt formatCode="General" sourceLinked="1"/>
        <c:majorTickMark val="out"/>
        <c:minorTickMark val="none"/>
        <c:tickLblPos val="none"/>
        <c:crossAx val="73420800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8842074135272056"/>
          <c:w val="1"/>
          <c:h val="0.18272418982306263"/>
        </c:manualLayout>
      </c:layout>
      <c:overlay val="0"/>
      <c:txPr>
        <a:bodyPr rot="0" vert="horz"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8110360977737"/>
          <c:y val="8.2069150752241693E-3"/>
          <c:w val="0.72020061248759804"/>
          <c:h val="0.61864836394686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(4)'!$B$1</c:f>
              <c:strCache>
                <c:ptCount val="1"/>
                <c:pt idx="0">
                  <c:v>Число обучающихся 9-11 классов, участвовавших в региональном этапе 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C2-43C1-A74E-E9B707FC2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(4)'!$A$2:$A$4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(4)'!$B$2:$B$4</c:f>
              <c:numCache>
                <c:formatCode>General</c:formatCode>
                <c:ptCount val="3"/>
                <c:pt idx="0">
                  <c:v>46</c:v>
                </c:pt>
                <c:pt idx="1">
                  <c:v>51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D4-43DA-B249-7F56AEC75364}"/>
            </c:ext>
          </c:extLst>
        </c:ser>
        <c:ser>
          <c:idx val="1"/>
          <c:order val="1"/>
          <c:tx>
            <c:strRef>
              <c:f>'Лист1 (4)'!$C$1</c:f>
              <c:strCache>
                <c:ptCount val="1"/>
                <c:pt idx="0">
                  <c:v>Число победителей и призеров регионального этапа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(4)'!$A$2:$A$4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'Лист1 (4)'!$C$2:$C$4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D4-43DA-B249-7F56AEC75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44"/>
        <c:axId val="73309184"/>
        <c:axId val="73323264"/>
      </c:barChart>
      <c:catAx>
        <c:axId val="7330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323264"/>
        <c:crosses val="autoZero"/>
        <c:auto val="1"/>
        <c:lblAlgn val="ctr"/>
        <c:lblOffset val="100"/>
        <c:noMultiLvlLbl val="0"/>
      </c:catAx>
      <c:valAx>
        <c:axId val="73323264"/>
        <c:scaling>
          <c:orientation val="minMax"/>
          <c:max val="105"/>
        </c:scaling>
        <c:delete val="1"/>
        <c:axPos val="l"/>
        <c:numFmt formatCode="General" sourceLinked="1"/>
        <c:majorTickMark val="out"/>
        <c:minorTickMark val="none"/>
        <c:tickLblPos val="none"/>
        <c:crossAx val="7330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569572584707093E-2"/>
          <c:y val="0.64548733436900085"/>
          <c:w val="0.95231040198922479"/>
          <c:h val="0.35451272286195534"/>
        </c:manualLayout>
      </c:layout>
      <c:overlay val="0"/>
      <c:txPr>
        <a:bodyPr rot="0" vert="horz"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0.68097</cdr:x>
      <cdr:y>0.05067</cdr:y>
    </cdr:from>
    <cdr:to>
      <cdr:x>0.72122</cdr:x>
      <cdr:y>0.11627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33761" y="254868"/>
          <a:ext cx="480767" cy="329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0.68097</cdr:x>
      <cdr:y>0.05067</cdr:y>
    </cdr:from>
    <cdr:to>
      <cdr:x>0.72122</cdr:x>
      <cdr:y>0.11627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33761" y="254868"/>
          <a:ext cx="480767" cy="329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08.05.2024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46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42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5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0446" y="509955"/>
            <a:ext cx="9501554" cy="2989383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Волховского муниципального района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родительский совет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384" y="4703885"/>
            <a:ext cx="8650708" cy="694593"/>
          </a:xfrm>
        </p:spPr>
        <p:txBody>
          <a:bodyPr rtlCol="0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4539" y="1606091"/>
            <a:ext cx="9247461" cy="2387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2023-2024 учебный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родительский совет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53610" y="434064"/>
            <a:ext cx="11764370" cy="1362113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Волховском районе Олимпиада проводилась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21 общеобразовательному предмету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00036"/>
              </p:ext>
            </p:extLst>
          </p:nvPr>
        </p:nvGraphicFramePr>
        <p:xfrm>
          <a:off x="787984" y="2280321"/>
          <a:ext cx="3013028" cy="2806798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</a:tblPr>
              <a:tblGrid>
                <a:gridCol w="3013028">
                  <a:extLst>
                    <a:ext uri="{9D8B030D-6E8A-4147-A177-3AD203B41FA5}">
                      <a16:colId xmlns:a16="http://schemas.microsoft.com/office/drawing/2014/main" xmlns="" val="3452110392"/>
                    </a:ext>
                  </a:extLst>
                </a:gridCol>
              </a:tblGrid>
              <a:tr h="400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8477625"/>
                  </a:ext>
                </a:extLst>
              </a:tr>
              <a:tr h="449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 Английский </a:t>
                      </a:r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36322763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 Астрономия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6156602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 Биология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53464542"/>
                  </a:ext>
                </a:extLst>
              </a:tr>
              <a:tr h="32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 География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1909866"/>
                  </a:ext>
                </a:extLst>
              </a:tr>
              <a:tr h="3178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 Информатика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454927114"/>
                  </a:ext>
                </a:extLst>
              </a:tr>
              <a:tr h="32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 Искусство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536190208"/>
                  </a:ext>
                </a:extLst>
              </a:tr>
              <a:tr h="322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 История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7158574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08276"/>
              </p:ext>
            </p:extLst>
          </p:nvPr>
        </p:nvGraphicFramePr>
        <p:xfrm>
          <a:off x="4567562" y="2693560"/>
          <a:ext cx="3013720" cy="2770097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</a:tblPr>
              <a:tblGrid>
                <a:gridCol w="3013720">
                  <a:extLst>
                    <a:ext uri="{9D8B030D-6E8A-4147-A177-3AD203B41FA5}">
                      <a16:colId xmlns:a16="http://schemas.microsoft.com/office/drawing/2014/main" xmlns="" val="2817256699"/>
                    </a:ext>
                  </a:extLst>
                </a:gridCol>
              </a:tblGrid>
              <a:tr h="409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51850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 Литература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707797253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 Математика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5103232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Немецкий </a:t>
                      </a:r>
                      <a:r>
                        <a:rPr lang="ru-RU" sz="2000" b="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71845119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ОБЖ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66981173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Обществознание</a:t>
                      </a:r>
                      <a:endParaRPr lang="ru-RU" sz="20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68420584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474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Право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660998714"/>
                  </a:ext>
                </a:extLst>
              </a:tr>
              <a:tr h="337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4666408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92637"/>
              </p:ext>
            </p:extLst>
          </p:nvPr>
        </p:nvGraphicFramePr>
        <p:xfrm>
          <a:off x="8347833" y="3150760"/>
          <a:ext cx="3013028" cy="2770096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</a:tblPr>
              <a:tblGrid>
                <a:gridCol w="3013028">
                  <a:extLst>
                    <a:ext uri="{9D8B030D-6E8A-4147-A177-3AD203B41FA5}">
                      <a16:colId xmlns:a16="http://schemas.microsoft.com/office/drawing/2014/main" xmlns="" val="2817256699"/>
                    </a:ext>
                  </a:extLst>
                </a:gridCol>
              </a:tblGrid>
              <a:tr h="410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51850"/>
                  </a:ext>
                </a:extLst>
              </a:tr>
              <a:tr h="333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Технология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66981173"/>
                  </a:ext>
                </a:extLst>
              </a:tr>
              <a:tr h="3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Физика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68420584"/>
                  </a:ext>
                </a:extLst>
              </a:tr>
              <a:tr h="3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Физкультура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660998714"/>
                  </a:ext>
                </a:extLst>
              </a:tr>
              <a:tr h="3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 Французский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846664089"/>
                  </a:ext>
                </a:extLst>
              </a:tr>
              <a:tr h="333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 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50153040"/>
                  </a:ext>
                </a:extLst>
              </a:tr>
              <a:tr h="3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Экология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09207611"/>
                  </a:ext>
                </a:extLst>
              </a:tr>
              <a:tr h="3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20172939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425400"/>
            <a:ext cx="11286697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Всероссийской олимпиады школьников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9746683"/>
              </p:ext>
            </p:extLst>
          </p:nvPr>
        </p:nvGraphicFramePr>
        <p:xfrm>
          <a:off x="563565" y="2013035"/>
          <a:ext cx="11087613" cy="43687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443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2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056"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618">
                <a:tc>
                  <a:txBody>
                    <a:bodyPr/>
                    <a:lstStyle/>
                    <a:p>
                      <a:pPr rtl="0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25.09.2023 –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4-11 классов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761">
                <a:tc>
                  <a:txBody>
                    <a:bodyPr/>
                    <a:lstStyle/>
                    <a:p>
                      <a:pPr rtl="0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09.11.2023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4-11 классов, которые набрали на ШЭ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необходимое количество баллов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rtl="0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10.01.2024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29.02.2024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9-11 классов, которые набрали на МЭ необходимое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баллов.</a:t>
                      </a:r>
                    </a:p>
                    <a:p>
                      <a:pPr algn="l" rtl="0"/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обучающихся 7-8 классов в рамках Олимпиады проводятся Малая олимпиада школьников, олимпиады по физике им. Джеймса Максвелла и математике им. Леонарда Эйлера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7936626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18.03.2024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03.05.2024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474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9-11 классов, которые набрали на РЭ необходимое количество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66343"/>
            <a:ext cx="11393606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участия обучающихся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этапе Олимпиады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5147449"/>
              </p:ext>
            </p:extLst>
          </p:nvPr>
        </p:nvGraphicFramePr>
        <p:xfrm>
          <a:off x="152400" y="1828456"/>
          <a:ext cx="11944350" cy="502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66343"/>
            <a:ext cx="11393606" cy="1362113"/>
          </a:xfrm>
        </p:spPr>
        <p:txBody>
          <a:bodyPr rtlCol="0"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Олимпиады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8527825"/>
              </p:ext>
            </p:extLst>
          </p:nvPr>
        </p:nvGraphicFramePr>
        <p:xfrm>
          <a:off x="0" y="-735291"/>
          <a:ext cx="12096750" cy="759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466343"/>
            <a:ext cx="11081982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участия обучающихся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этапе Олимпиады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08748037"/>
              </p:ext>
            </p:extLst>
          </p:nvPr>
        </p:nvGraphicFramePr>
        <p:xfrm>
          <a:off x="1057701" y="2158739"/>
          <a:ext cx="9539785" cy="439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0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466343"/>
            <a:ext cx="11300346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регионального этапа ВсОШ 2023-2024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41" y="6420766"/>
            <a:ext cx="1680659" cy="437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828456"/>
            <a:ext cx="7546015" cy="4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4539" y="1606091"/>
            <a:ext cx="9247461" cy="1573837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родительский совет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218</Words>
  <Application>Microsoft Office PowerPoint</Application>
  <PresentationFormat>Произвольный</PresentationFormat>
  <Paragraphs>64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Школьные предметы 16:9</vt:lpstr>
      <vt:lpstr>Комитет по образованию администрации Волховского муниципального района  Муниципальный родительский совет</vt:lpstr>
      <vt:lpstr>Итоги Всероссийской олимпиады школьников  за 2023-2024 учебный год</vt:lpstr>
      <vt:lpstr>В Волховском районе Олимпиада проводилась  по 21 общеобразовательному предмету</vt:lpstr>
      <vt:lpstr>Этапы Всероссийской олимпиады школьников</vt:lpstr>
      <vt:lpstr>Показатели участия обучающихся  в школьном этапе Олимпиады </vt:lpstr>
      <vt:lpstr>Показатели участия обучающихся  в муниципальном этапе Олимпиады ады </vt:lpstr>
      <vt:lpstr>Показатели участия обучающихся  в региональном этапе Олимпиады </vt:lpstr>
      <vt:lpstr>Призеры регионального этапа ВсОШ 2023-2024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Всероссийской олимпиады школьников  за 2021-2022 учебный год</dc:title>
  <dc:creator>123</dc:creator>
  <cp:lastModifiedBy>User</cp:lastModifiedBy>
  <cp:revision>109</cp:revision>
  <cp:lastPrinted>2024-04-18T12:13:11Z</cp:lastPrinted>
  <dcterms:created xsi:type="dcterms:W3CDTF">2022-04-19T11:15:22Z</dcterms:created>
  <dcterms:modified xsi:type="dcterms:W3CDTF">2024-05-08T09:44:18Z</dcterms:modified>
</cp:coreProperties>
</file>