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68" r:id="rId6"/>
    <p:sldId id="270" r:id="rId7"/>
    <p:sldId id="271" r:id="rId8"/>
    <p:sldId id="272" r:id="rId9"/>
    <p:sldId id="257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4BF2C-AA2B-4DED-9EC1-97A9F46403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13E01-2678-4290-AFF0-2E42BB220AB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Служба медиации Волховского района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AE938-38DA-43AC-B7E3-A2050FC8CCC7}" type="parTrans" cxnId="{9D83FEBD-F9EA-47CE-B6E2-FEB3074E6BCE}">
      <dgm:prSet/>
      <dgm:spPr/>
      <dgm:t>
        <a:bodyPr/>
        <a:lstStyle/>
        <a:p>
          <a:endParaRPr lang="ru-RU"/>
        </a:p>
      </dgm:t>
    </dgm:pt>
    <dgm:pt modelId="{6BD482D4-FFB4-42CE-8C35-6161149D337D}" type="sibTrans" cxnId="{9D83FEBD-F9EA-47CE-B6E2-FEB3074E6BCE}">
      <dgm:prSet/>
      <dgm:spPr/>
      <dgm:t>
        <a:bodyPr/>
        <a:lstStyle/>
        <a:p>
          <a:endParaRPr lang="ru-RU"/>
        </a:p>
      </dgm:t>
    </dgm:pt>
    <dgm:pt modelId="{F25C788F-723E-4C0A-97A9-883C0060A572}" type="pres">
      <dgm:prSet presAssocID="{5644BF2C-AA2B-4DED-9EC1-97A9F46403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B09829-683A-4948-B408-B6B36933E7F0}" type="pres">
      <dgm:prSet presAssocID="{5644BF2C-AA2B-4DED-9EC1-97A9F464032E}" presName="Name1" presStyleCnt="0"/>
      <dgm:spPr/>
    </dgm:pt>
    <dgm:pt modelId="{97C1E1E8-99BF-46A9-9C38-F6E21F7A206F}" type="pres">
      <dgm:prSet presAssocID="{5644BF2C-AA2B-4DED-9EC1-97A9F464032E}" presName="cycle" presStyleCnt="0"/>
      <dgm:spPr/>
    </dgm:pt>
    <dgm:pt modelId="{CD852D96-003D-40C8-ACBE-6588132E2DA1}" type="pres">
      <dgm:prSet presAssocID="{5644BF2C-AA2B-4DED-9EC1-97A9F464032E}" presName="srcNode" presStyleLbl="node1" presStyleIdx="0" presStyleCnt="1"/>
      <dgm:spPr/>
    </dgm:pt>
    <dgm:pt modelId="{738F07DE-EF9A-42AA-B257-717AF18EDC9C}" type="pres">
      <dgm:prSet presAssocID="{5644BF2C-AA2B-4DED-9EC1-97A9F464032E}" presName="conn" presStyleLbl="parChTrans1D2" presStyleIdx="0" presStyleCnt="1"/>
      <dgm:spPr/>
      <dgm:t>
        <a:bodyPr/>
        <a:lstStyle/>
        <a:p>
          <a:endParaRPr lang="ru-RU"/>
        </a:p>
      </dgm:t>
    </dgm:pt>
    <dgm:pt modelId="{9B961E20-32E8-4F0B-BEED-1362504F2EB2}" type="pres">
      <dgm:prSet presAssocID="{5644BF2C-AA2B-4DED-9EC1-97A9F464032E}" presName="extraNode" presStyleLbl="node1" presStyleIdx="0" presStyleCnt="1"/>
      <dgm:spPr/>
    </dgm:pt>
    <dgm:pt modelId="{57BCBECD-D851-4123-A69D-5327588231FE}" type="pres">
      <dgm:prSet presAssocID="{5644BF2C-AA2B-4DED-9EC1-97A9F464032E}" presName="dstNode" presStyleLbl="node1" presStyleIdx="0" presStyleCnt="1"/>
      <dgm:spPr/>
    </dgm:pt>
    <dgm:pt modelId="{3EF87739-601E-4209-878F-0A530DD60371}" type="pres">
      <dgm:prSet presAssocID="{89413E01-2678-4290-AFF0-2E42BB220AB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DA95F-CC3B-4D2D-9B0B-759CC61CBB90}" type="pres">
      <dgm:prSet presAssocID="{89413E01-2678-4290-AFF0-2E42BB220ABB}" presName="accent_1" presStyleCnt="0"/>
      <dgm:spPr/>
    </dgm:pt>
    <dgm:pt modelId="{183F6BCC-86FC-4B2B-A4F4-A5227FABACAB}" type="pres">
      <dgm:prSet presAssocID="{89413E01-2678-4290-AFF0-2E42BB220ABB}" presName="accentRepeatNode" presStyleLbl="solidFgAcc1" presStyleIdx="0" presStyleCnt="1" custLinFactNeighborX="-1515" custLinFactNeighborY="3030"/>
      <dgm:spPr/>
      <dgm:t>
        <a:bodyPr/>
        <a:lstStyle/>
        <a:p>
          <a:endParaRPr lang="ru-RU"/>
        </a:p>
      </dgm:t>
    </dgm:pt>
  </dgm:ptLst>
  <dgm:cxnLst>
    <dgm:cxn modelId="{EE8AA959-3A9E-40DF-B9AB-3829E15362C9}" type="presOf" srcId="{89413E01-2678-4290-AFF0-2E42BB220ABB}" destId="{3EF87739-601E-4209-878F-0A530DD60371}" srcOrd="0" destOrd="0" presId="urn:microsoft.com/office/officeart/2008/layout/VerticalCurvedList"/>
    <dgm:cxn modelId="{0E0B13EF-74C9-4A0D-A2C6-A24CD9A8DC43}" type="presOf" srcId="{6BD482D4-FFB4-42CE-8C35-6161149D337D}" destId="{738F07DE-EF9A-42AA-B257-717AF18EDC9C}" srcOrd="0" destOrd="0" presId="urn:microsoft.com/office/officeart/2008/layout/VerticalCurvedList"/>
    <dgm:cxn modelId="{57886C8C-77CF-49DC-B8B4-DBCEBBC0FD27}" type="presOf" srcId="{5644BF2C-AA2B-4DED-9EC1-97A9F464032E}" destId="{F25C788F-723E-4C0A-97A9-883C0060A572}" srcOrd="0" destOrd="0" presId="urn:microsoft.com/office/officeart/2008/layout/VerticalCurvedList"/>
    <dgm:cxn modelId="{9D83FEBD-F9EA-47CE-B6E2-FEB3074E6BCE}" srcId="{5644BF2C-AA2B-4DED-9EC1-97A9F464032E}" destId="{89413E01-2678-4290-AFF0-2E42BB220ABB}" srcOrd="0" destOrd="0" parTransId="{BACAE938-38DA-43AC-B7E3-A2050FC8CCC7}" sibTransId="{6BD482D4-FFB4-42CE-8C35-6161149D337D}"/>
    <dgm:cxn modelId="{54E8C7F9-B784-4F99-9139-CBA183AF9220}" type="presParOf" srcId="{F25C788F-723E-4C0A-97A9-883C0060A572}" destId="{8DB09829-683A-4948-B408-B6B36933E7F0}" srcOrd="0" destOrd="0" presId="urn:microsoft.com/office/officeart/2008/layout/VerticalCurvedList"/>
    <dgm:cxn modelId="{14719B0D-7952-4434-A2A5-CC0F5C3319D2}" type="presParOf" srcId="{8DB09829-683A-4948-B408-B6B36933E7F0}" destId="{97C1E1E8-99BF-46A9-9C38-F6E21F7A206F}" srcOrd="0" destOrd="0" presId="urn:microsoft.com/office/officeart/2008/layout/VerticalCurvedList"/>
    <dgm:cxn modelId="{A13CB052-40DA-4029-BF7F-E9C4C0003504}" type="presParOf" srcId="{97C1E1E8-99BF-46A9-9C38-F6E21F7A206F}" destId="{CD852D96-003D-40C8-ACBE-6588132E2DA1}" srcOrd="0" destOrd="0" presId="urn:microsoft.com/office/officeart/2008/layout/VerticalCurvedList"/>
    <dgm:cxn modelId="{3C7F9E05-4577-4949-96B1-9342A265B02B}" type="presParOf" srcId="{97C1E1E8-99BF-46A9-9C38-F6E21F7A206F}" destId="{738F07DE-EF9A-42AA-B257-717AF18EDC9C}" srcOrd="1" destOrd="0" presId="urn:microsoft.com/office/officeart/2008/layout/VerticalCurvedList"/>
    <dgm:cxn modelId="{DD42D2C7-3CA5-4897-8E75-0D1C24A7B125}" type="presParOf" srcId="{97C1E1E8-99BF-46A9-9C38-F6E21F7A206F}" destId="{9B961E20-32E8-4F0B-BEED-1362504F2EB2}" srcOrd="2" destOrd="0" presId="urn:microsoft.com/office/officeart/2008/layout/VerticalCurvedList"/>
    <dgm:cxn modelId="{626C9B30-E692-4390-A7D9-65A9B7F18796}" type="presParOf" srcId="{97C1E1E8-99BF-46A9-9C38-F6E21F7A206F}" destId="{57BCBECD-D851-4123-A69D-5327588231FE}" srcOrd="3" destOrd="0" presId="urn:microsoft.com/office/officeart/2008/layout/VerticalCurvedList"/>
    <dgm:cxn modelId="{024B4661-F268-40A5-B404-B69E1C65F46E}" type="presParOf" srcId="{8DB09829-683A-4948-B408-B6B36933E7F0}" destId="{3EF87739-601E-4209-878F-0A530DD60371}" srcOrd="1" destOrd="0" presId="urn:microsoft.com/office/officeart/2008/layout/VerticalCurvedList"/>
    <dgm:cxn modelId="{8AAE5E86-FF4E-4BB8-BD43-39E8321BCAB7}" type="presParOf" srcId="{8DB09829-683A-4948-B408-B6B36933E7F0}" destId="{B04DA95F-CC3B-4D2D-9B0B-759CC61CBB90}" srcOrd="2" destOrd="0" presId="urn:microsoft.com/office/officeart/2008/layout/VerticalCurvedList"/>
    <dgm:cxn modelId="{F6BB125A-AD55-4A4A-AFD8-51EFDF8D988A}" type="presParOf" srcId="{B04DA95F-CC3B-4D2D-9B0B-759CC61CBB90}" destId="{183F6BCC-86FC-4B2B-A4F4-A5227FABAC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07DE-EF9A-42AA-B257-717AF18EDC9C}">
      <dsp:nvSpPr>
        <dsp:cNvPr id="0" name=""/>
        <dsp:cNvSpPr/>
      </dsp:nvSpPr>
      <dsp:spPr>
        <a:xfrm>
          <a:off x="-3696525" y="-616934"/>
          <a:ext cx="4789305" cy="4789305"/>
        </a:xfrm>
        <a:prstGeom prst="blockArc">
          <a:avLst>
            <a:gd name="adj1" fmla="val 18900000"/>
            <a:gd name="adj2" fmla="val 2700000"/>
            <a:gd name="adj3" fmla="val 4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87739-601E-4209-878F-0A530DD60371}">
      <dsp:nvSpPr>
        <dsp:cNvPr id="0" name=""/>
        <dsp:cNvSpPr/>
      </dsp:nvSpPr>
      <dsp:spPr>
        <a:xfrm>
          <a:off x="1061065" y="928865"/>
          <a:ext cx="5517176" cy="1697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106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Служба медиации Волховского района</a:t>
          </a:r>
          <a:endParaRPr lang="ru-RU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61065" y="928865"/>
        <a:ext cx="5517176" cy="1697704"/>
      </dsp:txXfrm>
    </dsp:sp>
    <dsp:sp modelId="{183F6BCC-86FC-4B2B-A4F4-A5227FABACAB}">
      <dsp:nvSpPr>
        <dsp:cNvPr id="0" name=""/>
        <dsp:cNvSpPr/>
      </dsp:nvSpPr>
      <dsp:spPr>
        <a:xfrm>
          <a:off x="0" y="780953"/>
          <a:ext cx="2122130" cy="2122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8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9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3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4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9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5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1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6CA6-2FEB-4179-8A7B-79CFC60276B4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9B66-AF55-4854-B7B2-9F724BA25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3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53" y="952864"/>
            <a:ext cx="7904286" cy="5034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6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5056" y="1268516"/>
            <a:ext cx="6096000" cy="1984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Руководитель – </a:t>
            </a:r>
            <a:r>
              <a:rPr lang="ru-RU" b="1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Лопина</a:t>
            </a:r>
            <a:r>
              <a:rPr lang="ru-RU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Ульяна Александровна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Медиаторы (психологи, социальные педагоги):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Андриянова Екатерина Вячеславовна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Пудова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Ольга Николаевна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Иостман-Шитс Марика Каареловна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539" y="3842239"/>
            <a:ext cx="8044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детско-родительских отношений,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конфликтов и споров в классе с использованием восстановительной медиации (выездные медиации)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сопровождение школьных служб медиации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246" y="438862"/>
            <a:ext cx="1540554" cy="2311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353" y="3576733"/>
            <a:ext cx="3003683" cy="191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12809" y="339088"/>
            <a:ext cx="6065058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МЕДИАТОРЫ ВОЛХОВСКОГО РАЙОНА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4194" y="482660"/>
            <a:ext cx="4859714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8(81363)746-90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8-921-380-90-19</a:t>
            </a:r>
            <a:endParaRPr lang="ru-RU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70.userapi.com/sun9-56/impg/xH3mVeq37EZQq8nEHKE_sMEanlz1dDYCgF4y4Q/Un6hDAYSj1Y.jpg?size=1200x900&amp;quality=96&amp;sign=12561fbcfc407a1db705a8d86050ba70&amp;c_uniq_tag=nddVmqGVZCXKSrfpq1YJs72O-9x34WP8bmAfN2pOdpY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7" y="0"/>
            <a:ext cx="4293578" cy="322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50" y="2910347"/>
            <a:ext cx="2729644" cy="38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4"/>
          <a:stretch/>
        </p:blipFill>
        <p:spPr>
          <a:xfrm>
            <a:off x="6160026" y="2774157"/>
            <a:ext cx="2034405" cy="32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i?id=98447898c035947f2d06d0ffd633be53_l-522226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74" y="1577968"/>
            <a:ext cx="6006686" cy="3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1170" y="5081954"/>
            <a:ext cx="372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7746" y="5081954"/>
            <a:ext cx="3727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avatars.dzeninfra.ru/get-zen_doc/271828/pub_65956e3f11d09240e6c0c152_659576eb16f1ad2e392e4d0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85" y="1493836"/>
            <a:ext cx="4350637" cy="32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299" y="363021"/>
            <a:ext cx="108878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МЕДИАЦИЯ</a:t>
            </a:r>
            <a:r>
              <a:rPr lang="ru-RU" sz="20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способ урегулирования споров при содействии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медиатора на основе добровольного согласия сторон в целях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достижения ими взаимоприемлемого </a:t>
            </a:r>
            <a:r>
              <a:rPr lang="ru-RU" sz="2000" dirty="0" smtClean="0">
                <a:solidFill>
                  <a:srgbClr val="1A1A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решения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7" name="Рисунок 2" descr="https://782329.selcdn.ru/leonardo/uploadsForSiteId/200434/texteditor/b379d20a-e764-4411-901f-beaaabb804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32" y="3180956"/>
            <a:ext cx="9776314" cy="247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8827" y="1684905"/>
            <a:ext cx="3900428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ПРИНЦИПЫ МЕДИАЦИИ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%D0%9A%D1%82%D0%BE-%D1%82%D0%B0%D0%BA%D0%BE%D0%B9-%D0%BC%D0%B5%D0%B4%D0%B8%D0%B0%D1%82%D0%BE%D1%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4" y="1058295"/>
            <a:ext cx="8057785" cy="566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150" y="410020"/>
            <a:ext cx="3741025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КТО ТАКОЙ МЕДИАТОР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83fd36cbcb983e169eee2c04b5939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4" y="883993"/>
            <a:ext cx="7811598" cy="57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0900" y="278136"/>
            <a:ext cx="3190938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ЭТАПЫ МЕДИАЦИИ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4" b="11679"/>
          <a:stretch>
            <a:fillRect/>
          </a:stretch>
        </p:blipFill>
        <p:spPr bwMode="auto">
          <a:xfrm>
            <a:off x="1174142" y="286116"/>
            <a:ext cx="9561266" cy="616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755" y="278136"/>
            <a:ext cx="3519233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МЕДИАЦИЯ В ШКОЛЕ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t678464.sch.obrazovanie33.ru/upload/site_files/64/2-3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4" b="22257"/>
          <a:stretch/>
        </p:blipFill>
        <p:spPr bwMode="auto">
          <a:xfrm>
            <a:off x="6641734" y="2975642"/>
            <a:ext cx="5078798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638" y="855251"/>
            <a:ext cx="1022908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конфликте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детей часто встречаются следующие реакции: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Коммуникативное давление (оскорбление, угрозы, манипуляция, обесценивание)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твержение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(травля, изгнание)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Физическое давление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6755" y="2632833"/>
            <a:ext cx="5683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решения проблемы в школе рекомендуется использовать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медиативные или восстановительные практики (круг сообщества)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petzorlov.ru/wp-content/uploads/2023/11/AdobeStock_59942157-2-scale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566" y="4196715"/>
            <a:ext cx="2982538" cy="19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6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h-ap-pyrerki-naryan-mar-r83.gosweb.gosuslugi.ru/netcat_files/206/3116/Slay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3" y="692024"/>
            <a:ext cx="10594731" cy="59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0" y="254085"/>
            <a:ext cx="2946012" cy="307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43898" y="392807"/>
            <a:ext cx="27276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Волхов,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Ломоносова, д.7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37807958"/>
              </p:ext>
            </p:extLst>
          </p:nvPr>
        </p:nvGraphicFramePr>
        <p:xfrm>
          <a:off x="4782447" y="2062849"/>
          <a:ext cx="6578242" cy="355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178270" y="266937"/>
            <a:ext cx="3058925" cy="1037926"/>
          </a:xfrm>
          <a:prstGeom prst="wedgeRoundRect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2" r="69259" b="74908"/>
          <a:stretch/>
        </p:blipFill>
        <p:spPr>
          <a:xfrm>
            <a:off x="5004747" y="3066498"/>
            <a:ext cx="1668614" cy="1589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/>
          <a:stretch/>
        </p:blipFill>
        <p:spPr>
          <a:xfrm>
            <a:off x="171180" y="3754315"/>
            <a:ext cx="2940472" cy="286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9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142</Words>
  <Application>Microsoft Office PowerPoint</Application>
  <PresentationFormat>Широкоэкранный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2024-04-01T13:47:41Z</dcterms:created>
  <dcterms:modified xsi:type="dcterms:W3CDTF">2024-04-12T10:25:40Z</dcterms:modified>
</cp:coreProperties>
</file>