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1" r:id="rId2"/>
    <p:sldMasterId id="2147483675" r:id="rId3"/>
    <p:sldMasterId id="2147483695" r:id="rId4"/>
    <p:sldMasterId id="2147483713" r:id="rId5"/>
  </p:sldMasterIdLst>
  <p:notesMasterIdLst>
    <p:notesMasterId r:id="rId17"/>
  </p:notesMasterIdLst>
  <p:handoutMasterIdLst>
    <p:handoutMasterId r:id="rId18"/>
  </p:handoutMasterIdLst>
  <p:sldIdLst>
    <p:sldId id="349" r:id="rId6"/>
    <p:sldId id="357" r:id="rId7"/>
    <p:sldId id="356" r:id="rId8"/>
    <p:sldId id="355" r:id="rId9"/>
    <p:sldId id="352" r:id="rId10"/>
    <p:sldId id="346" r:id="rId11"/>
    <p:sldId id="354" r:id="rId12"/>
    <p:sldId id="358" r:id="rId13"/>
    <p:sldId id="361" r:id="rId14"/>
    <p:sldId id="362" r:id="rId15"/>
    <p:sldId id="363" r:id="rId16"/>
  </p:sldIdLst>
  <p:sldSz cx="12192000" cy="6858000"/>
  <p:notesSz cx="6797675" cy="9926638"/>
  <p:embeddedFontLst>
    <p:embeddedFont>
      <p:font typeface="Panton" panose="020B0604020202020204" charset="-52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Panton Bold" panose="020B0604020202020204" charset="-52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Panton SemiBold" panose="020B0604020202020204" charset="-52"/>
      <p:regular r:id="rId31"/>
      <p:bold r:id="rId32"/>
      <p:italic r:id="rId33"/>
      <p:boldItalic r:id="rId34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55C"/>
    <a:srgbClr val="61ECFF"/>
    <a:srgbClr val="5065A2"/>
    <a:srgbClr val="243D99"/>
    <a:srgbClr val="89D6F2"/>
    <a:srgbClr val="B381D9"/>
    <a:srgbClr val="DCC5ED"/>
    <a:srgbClr val="CDCD03"/>
    <a:srgbClr val="E6E6E6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40" autoAdjust="0"/>
  </p:normalViewPr>
  <p:slideViewPr>
    <p:cSldViewPr snapToGrid="0" snapToObjects="1">
      <p:cViewPr varScale="1">
        <p:scale>
          <a:sx n="79" d="100"/>
          <a:sy n="79" d="100"/>
        </p:scale>
        <p:origin x="120" y="7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74360EA-D26A-50EF-5562-23528C2BB2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EA9ABD5-F164-D503-3416-DF0210A203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r">
              <a:defRPr sz="1200"/>
            </a:lvl1pPr>
          </a:lstStyle>
          <a:p>
            <a:fld id="{FD61DF06-28A0-B948-9048-FC086E01C014}" type="datetimeFigureOut">
              <a:rPr lang="x-none" smtClean="0"/>
              <a:t>19.02.2025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62157B3-4992-D678-00C0-C7F2A39F59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8055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945179-E3EC-B650-F577-1B3DB4A0FC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8055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r">
              <a:defRPr sz="1200"/>
            </a:lvl1pPr>
          </a:lstStyle>
          <a:p>
            <a:fld id="{3EF2E7F5-4495-E24D-8218-5274570BE5F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0035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r">
              <a:defRPr sz="1200"/>
            </a:lvl1pPr>
          </a:lstStyle>
          <a:p>
            <a:fld id="{5D6F3A14-DCB4-9C45-A8D5-861FBA55E65C}" type="datetimeFigureOut">
              <a:rPr lang="x-none" smtClean="0"/>
              <a:t>19.02.2025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0" rIns="90981" bIns="4549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0981" tIns="45490" rIns="90981" bIns="4549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8055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8055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r">
              <a:defRPr sz="1200"/>
            </a:lvl1pPr>
          </a:lstStyle>
          <a:p>
            <a:fld id="{52DCB44A-2A57-334E-9DB0-B83F63683EA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408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+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91B51A8-CAC5-4E34-9DD1-9D88A443D8F8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6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14EF91-FC9D-52CB-8752-9E72E7652E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0" y="-2856443"/>
            <a:ext cx="12192000" cy="66590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68B3A7-F6A5-B3EF-0B1B-2BD8D3078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25B868-6340-D21D-18E2-7EAE86554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315A07-25C0-1ED2-5EC3-52646CC32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3CF2D-0B16-C64A-9504-13689605AD71}" type="datetime1">
              <a:rPr lang="ru-RU" smtClean="0"/>
              <a:t>19.02.2025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C9FB52-E08E-B7ED-A698-5FD454A13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2D32AB-DCA3-DA0A-5294-EAB50F49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0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FC1678-2182-3E22-B3E5-EE71E793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7DD111-85A4-7F36-7CAC-11E446475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B13F9B-7583-F6C5-4571-5F8DC1302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671CA2-F058-C7FA-E2FA-6C187C1A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198C-9BDC-AB48-88EE-AAC94F81C127}" type="datetime1">
              <a:rPr lang="ru-RU" smtClean="0"/>
              <a:t>19.02.2025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B8FF8E9-7DAD-EB64-6621-12FB8A2C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DCB3F1-4E20-E759-2C0C-EF198A52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3504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D4D603-C410-747E-88B1-ED622578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28DC91F-B272-7388-D12C-CD8A8D226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BD80DE-757F-5032-DB71-BEC259AB3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F18109-8B49-30CF-AF84-B9EBA3302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DA1B-A981-F143-80C0-75B98CAFCFE7}" type="datetime1">
              <a:rPr lang="ru-RU" smtClean="0"/>
              <a:t>19.02.2025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515932-0799-4ED2-08AD-CF613C711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957964-A3C7-BC23-479A-65B64DC3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92394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C31BED-4643-84FE-C5D9-2DD79F8A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BBD520-4BA3-09B2-19D9-E38026AFE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8A3245-CAF1-87D0-F47C-A14079CA3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508C-8341-CB41-9A35-963B4336901A}" type="datetime1">
              <a:rPr lang="ru-RU" smtClean="0"/>
              <a:t>19.02.2025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8AF0FA-BB91-F253-123D-110D4404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37C39E-5368-3EC3-EFBD-1933AFC22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3922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9844010-1179-6DA4-AE25-3A0D60CFE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175847-64B0-91EE-C7D3-7EC759A3E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CAB151-B517-FDD6-E2D0-193C81A12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20DB-34A3-CC4B-B883-34F61092742F}" type="datetime1">
              <a:rPr lang="ru-RU" smtClean="0"/>
              <a:t>19.02.2025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D33205-7579-F408-EFA4-406672C9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40CAEF-34DB-6C32-6468-D58AC403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9504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F3EC-C7A7-4F30-B358-5345C7078F3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101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F3EC-C7A7-4F30-B358-5345C7078F3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27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F3EC-C7A7-4F30-B358-5345C7078F3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603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F3EC-C7A7-4F30-B358-5345C7078F3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91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F3EC-C7A7-4F30-B358-5345C7078F3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58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F3EC-C7A7-4F30-B358-5345C7078F3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7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9095531-F9CA-4288-A109-5B5EC94058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" t="7125" r="28667" b="-1478"/>
          <a:stretch/>
        </p:blipFill>
        <p:spPr>
          <a:xfrm>
            <a:off x="6342080" y="-35037"/>
            <a:ext cx="5849923" cy="4351338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xmlns="" id="{2F4E68B2-536E-B2A8-0785-11C22B3BC0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7069" y="5660135"/>
            <a:ext cx="8834931" cy="1216545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xmlns="" id="{247E3093-A6AC-3F5F-E725-50E8FE471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185160"/>
          </a:xfrm>
          <a:prstGeom prst="rect">
            <a:avLst/>
          </a:prstGeom>
        </p:spPr>
      </p:pic>
      <p:sp>
        <p:nvSpPr>
          <p:cNvPr id="7" name="Triangle 6">
            <a:extLst>
              <a:ext uri="{FF2B5EF4-FFF2-40B4-BE49-F238E27FC236}">
                <a16:creationId xmlns:a16="http://schemas.microsoft.com/office/drawing/2014/main" xmlns="" id="{28473ADB-510C-2812-D343-F5CE561D4D83}"/>
              </a:ext>
            </a:extLst>
          </p:cNvPr>
          <p:cNvSpPr/>
          <p:nvPr userDrawn="1"/>
        </p:nvSpPr>
        <p:spPr>
          <a:xfrm>
            <a:off x="3" y="5862918"/>
            <a:ext cx="1108039" cy="1013758"/>
          </a:xfrm>
          <a:prstGeom prst="triangle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D6DA18-B14F-CAC2-450B-DCE653AC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0070C0"/>
                </a:solidFill>
                <a:latin typeface="Panton Bold" panose="00000800000000000000" pitchFamily="2" charset="-52"/>
              </a:defRPr>
            </a:lvl1pPr>
          </a:lstStyle>
          <a:p>
            <a:r>
              <a:rPr lang="ru-RU"/>
              <a:t>Образец заголовка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E8232C-212D-344F-C183-7A2ED16E3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0124"/>
            <a:ext cx="10515600" cy="4351338"/>
          </a:xfrm>
        </p:spPr>
        <p:txBody>
          <a:bodyPr/>
          <a:lstStyle>
            <a:lvl1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1pPr>
            <a:lvl2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2pPr>
            <a:lvl3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3pPr>
            <a:lvl4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4pPr>
            <a:lvl5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86625F-2310-61BC-D902-07E52B94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4FC2F0-3A5B-6C04-1FA3-9077EB3A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43" y="6420902"/>
            <a:ext cx="2743200" cy="365125"/>
          </a:xfrm>
        </p:spPr>
        <p:txBody>
          <a:bodyPr/>
          <a:lstStyle>
            <a:lvl1pPr algn="l">
              <a:defRPr lang="x-none" sz="2400" b="1" i="0" kern="1200" smtClean="0">
                <a:solidFill>
                  <a:schemeClr val="bg1"/>
                </a:solidFill>
                <a:latin typeface="Panton SemiBold" pitchFamily="2" charset="77"/>
                <a:ea typeface="+mn-ea"/>
                <a:cs typeface="+mn-cs"/>
              </a:defRPr>
            </a:lvl1pPr>
          </a:lstStyle>
          <a:p>
            <a:fld id="{D510D72B-6434-DC4A-A382-951B0FCB8A9C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83504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F3EC-C7A7-4F30-B358-5345C7078F3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788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6" y="273054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F3EC-C7A7-4F30-B358-5345C7078F3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54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F3EC-C7A7-4F30-B358-5345C7078F3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355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F3EC-C7A7-4F30-B358-5345C7078F3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02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F3EC-C7A7-4F30-B358-5345C7078F3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756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F3EC-C7A7-4F30-B358-5345C7078F3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05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30"/>
            <a:ext cx="12192000" cy="6854347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339" y="6356355"/>
            <a:ext cx="2743200" cy="3661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1748" y="452669"/>
            <a:ext cx="7812617" cy="572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205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30"/>
            <a:ext cx="12192000" cy="6854347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339" y="6356355"/>
            <a:ext cx="2743200" cy="3661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1748" y="452669"/>
            <a:ext cx="7812617" cy="572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396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AFDAC-BD23-BE48-BEA2-478DB56F80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39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1830"/>
            <a:ext cx="12192000" cy="6854347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8DE8C81-62AD-42D6-B86F-2E4C0A2405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43339" y="6356355"/>
            <a:ext cx="2743200" cy="3661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/>
              </a:defRPr>
            </a:lvl1pPr>
          </a:lstStyle>
          <a:p>
            <a:pPr>
              <a:defRPr/>
            </a:pPr>
            <a:fld id="{F05E849C-5F29-4ED4-856D-0A541E2140E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alphaModFix amt="61000"/>
          </a:blip>
          <a:stretch/>
        </p:blipFill>
        <p:spPr bwMode="auto">
          <a:xfrm>
            <a:off x="10608500" y="164638"/>
            <a:ext cx="1411157" cy="6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8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30"/>
            <a:ext cx="12192000" cy="6854347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339" y="6356355"/>
            <a:ext cx="2743200" cy="3661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1748" y="452669"/>
            <a:ext cx="7812617" cy="572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282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572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70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00"/>
            </a:lvl4pPr>
            <a:lvl5pPr marL="2438339" indent="0" algn="ctr">
              <a:buNone/>
              <a:defRPr sz="2100"/>
            </a:lvl5pPr>
            <a:lvl6pPr marL="3047924" indent="0" algn="ctr">
              <a:buNone/>
              <a:defRPr sz="2100"/>
            </a:lvl6pPr>
            <a:lvl7pPr marL="3657509" indent="0" algn="ctr">
              <a:buNone/>
              <a:defRPr sz="2100"/>
            </a:lvl7pPr>
            <a:lvl8pPr marL="4267093" indent="0" algn="ctr">
              <a:buNone/>
              <a:defRPr sz="2100"/>
            </a:lvl8pPr>
            <a:lvl9pPr marL="4876678" indent="0" algn="ctr">
              <a:buNone/>
              <a:defRPr sz="21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8DE8C81-62AD-42D6-B86F-2E4C0A2405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5E849C-5F29-4ED4-856D-0A541E2140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31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1830"/>
            <a:ext cx="12192000" cy="6854347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8DE8C81-62AD-42D6-B86F-2E4C0A2405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43339" y="6356355"/>
            <a:ext cx="2743200" cy="3661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/>
              </a:defRPr>
            </a:lvl1pPr>
          </a:lstStyle>
          <a:p>
            <a:pPr>
              <a:defRPr/>
            </a:pPr>
            <a:fld id="{F05E849C-5F29-4ED4-856D-0A541E2140E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alphaModFix amt="61000"/>
          </a:blip>
          <a:stretch/>
        </p:blipFill>
        <p:spPr bwMode="auto">
          <a:xfrm>
            <a:off x="10608500" y="164638"/>
            <a:ext cx="1411157" cy="6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07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без фоновых икон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" y="0"/>
            <a:ext cx="1220226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 bwMode="auto">
          <a:xfrm>
            <a:off x="-10263" y="0"/>
            <a:ext cx="12202264" cy="6858000"/>
          </a:xfrm>
          <a:prstGeom prst="rect">
            <a:avLst/>
          </a:prstGeom>
          <a:solidFill>
            <a:srgbClr val="25355C">
              <a:alpha val="5399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4354">
              <a:defRPr/>
            </a:pPr>
            <a:endParaRPr lang="ru-RU" sz="1400" kern="0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alphaModFix amt="61000"/>
          </a:blip>
          <a:stretch/>
        </p:blipFill>
        <p:spPr bwMode="auto">
          <a:xfrm>
            <a:off x="10608500" y="164638"/>
            <a:ext cx="1411157" cy="6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11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14EF91-FC9D-52CB-8752-9E72E7652E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0" y="-2856443"/>
            <a:ext cx="12192000" cy="66590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68B3A7-F6A5-B3EF-0B1B-2BD8D3078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25B868-6340-D21D-18E2-7EAE86554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315A07-25C0-1ED2-5EC3-52646CC32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3CF2D-0B16-C64A-9504-13689605AD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C9FB52-E08E-B7ED-A698-5FD454A13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2D32AB-DCA3-DA0A-5294-EAB50F49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56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9095531-F9CA-4288-A109-5B5EC94058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" t="7125" r="28667" b="-1478"/>
          <a:stretch/>
        </p:blipFill>
        <p:spPr>
          <a:xfrm>
            <a:off x="6342080" y="-35037"/>
            <a:ext cx="5849923" cy="4351338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xmlns="" id="{2F4E68B2-536E-B2A8-0785-11C22B3BC0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7069" y="5660135"/>
            <a:ext cx="8834931" cy="1216545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xmlns="" id="{247E3093-A6AC-3F5F-E725-50E8FE471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185160"/>
          </a:xfrm>
          <a:prstGeom prst="rect">
            <a:avLst/>
          </a:prstGeom>
        </p:spPr>
      </p:pic>
      <p:sp>
        <p:nvSpPr>
          <p:cNvPr id="7" name="Triangle 6">
            <a:extLst>
              <a:ext uri="{FF2B5EF4-FFF2-40B4-BE49-F238E27FC236}">
                <a16:creationId xmlns:a16="http://schemas.microsoft.com/office/drawing/2014/main" xmlns="" id="{28473ADB-510C-2812-D343-F5CE561D4D83}"/>
              </a:ext>
            </a:extLst>
          </p:cNvPr>
          <p:cNvSpPr/>
          <p:nvPr userDrawn="1"/>
        </p:nvSpPr>
        <p:spPr>
          <a:xfrm>
            <a:off x="3" y="5862918"/>
            <a:ext cx="1108039" cy="1013758"/>
          </a:xfrm>
          <a:prstGeom prst="triangle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D6DA18-B14F-CAC2-450B-DCE653AC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0070C0"/>
                </a:solidFill>
                <a:latin typeface="Panton Bold" panose="00000800000000000000" pitchFamily="2" charset="-52"/>
              </a:defRPr>
            </a:lvl1pPr>
          </a:lstStyle>
          <a:p>
            <a:r>
              <a:rPr lang="ru-RU"/>
              <a:t>Образец заголовка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E8232C-212D-344F-C183-7A2ED16E3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0124"/>
            <a:ext cx="10515600" cy="4351338"/>
          </a:xfrm>
        </p:spPr>
        <p:txBody>
          <a:bodyPr/>
          <a:lstStyle>
            <a:lvl1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1pPr>
            <a:lvl2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2pPr>
            <a:lvl3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3pPr>
            <a:lvl4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4pPr>
            <a:lvl5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86625F-2310-61BC-D902-07E52B94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4FC2F0-3A5B-6C04-1FA3-9077EB3A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43" y="6420902"/>
            <a:ext cx="2743200" cy="365125"/>
          </a:xfrm>
        </p:spPr>
        <p:txBody>
          <a:bodyPr/>
          <a:lstStyle>
            <a:lvl1pPr algn="l">
              <a:defRPr lang="x-none" sz="2400" b="1" i="0" kern="1200" smtClean="0">
                <a:solidFill>
                  <a:schemeClr val="bg1"/>
                </a:solidFill>
                <a:latin typeface="Panton SemiBold" pitchFamily="2" charset="77"/>
                <a:ea typeface="+mn-ea"/>
                <a:cs typeface="+mn-cs"/>
              </a:defRPr>
            </a:lvl1pPr>
          </a:lstStyle>
          <a:p>
            <a:fld id="{D510D72B-6434-DC4A-A382-951B0FCB8A9C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20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30"/>
            <a:ext cx="12192000" cy="6854347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339" y="6356355"/>
            <a:ext cx="2743200" cy="3661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1748" y="452669"/>
            <a:ext cx="7812617" cy="572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414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AFDAC-BD23-BE48-BEA2-478DB56F80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248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B1D59E-59A6-190D-EDBA-B205F4EE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453E92-4D60-66C4-E536-D519E4E49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A9EB1E-32E1-D677-94C8-237A10408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609C-720D-694C-BFFD-A2181055E0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D19B6D-444A-1393-E517-D48FDFB32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42F2B-AC9F-0632-302D-5CA739B2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618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15683-D2D8-B583-1F6E-36F1EB57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EA5ADD-DFE4-92CB-4C49-0D795F466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865892-2FF0-BFF0-5E48-D60782889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DFAF0D-B720-2E83-D112-0E882609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E199-48A2-274F-A593-E3CC015B07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CE516B-DCD4-3A8B-8483-37D90F9AC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3B0999-E53D-EDCC-5BDF-583FDA0E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967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DE8489-31A3-9440-1C55-02E75A628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F582E4-F836-E784-FA27-09D177D93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8A5789-148E-9F6E-FC72-43407D482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2032A60-47B8-0026-2930-2207ED78B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FDBEDE4-315F-EE3B-1F29-B57CAEC2AF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9761EF8-ADC1-3495-42DF-EC92FD03F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468B-2FEF-334A-843C-F44DCBA5EE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BB68231-9521-6BA0-8A88-FB539AE6F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5EDAFF-E90C-8B38-9DC4-A8AC38D4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AFDAC-BD23-BE48-BEA2-478DB56F806E}" type="datetime1">
              <a:rPr lang="ru-RU" smtClean="0"/>
              <a:t>19.02.2025</a:t>
            </a:fld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4986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504C2C-A7CA-5117-CE55-5317120CF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7DA5EE9-B7C6-D85F-8DD9-68B9F3B1E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1EF9-C5D7-B84F-AC15-4F6FDB7BBD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06F588E-5A5A-331B-8BD8-18E00BAA2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DBD13B-73CF-7D82-0519-EFA227B4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992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70CC518-079C-627F-8DF9-CBDB4217B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47B6-EA39-8042-9217-F9DC3B0D9B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4DD6F4-EC50-4250-1309-79C8F15B4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8E8B08-78BF-24E4-DEE9-80E3353B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414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FC1678-2182-3E22-B3E5-EE71E793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7DD111-85A4-7F36-7CAC-11E446475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B13F9B-7583-F6C5-4571-5F8DC1302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671CA2-F058-C7FA-E2FA-6C187C1A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198C-9BDC-AB48-88EE-AAC94F81C1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B8FF8E9-7DAD-EB64-6621-12FB8A2C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DCB3F1-4E20-E759-2C0C-EF198A52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22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D4D603-C410-747E-88B1-ED622578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28DC91F-B272-7388-D12C-CD8A8D226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BD80DE-757F-5032-DB71-BEC259AB3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F18109-8B49-30CF-AF84-B9EBA3302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DA1B-A981-F143-80C0-75B98CAFCF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515932-0799-4ED2-08AD-CF613C711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957964-A3C7-BC23-479A-65B64DC3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634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C31BED-4643-84FE-C5D9-2DD79F8A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BBD520-4BA3-09B2-19D9-E38026AFE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8A3245-CAF1-87D0-F47C-A14079CA3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508C-8341-CB41-9A35-963B433690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8AF0FA-BB91-F253-123D-110D4404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37C39E-5368-3EC3-EFBD-1933AFC22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797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9844010-1179-6DA4-AE25-3A0D60CFE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175847-64B0-91EE-C7D3-7EC759A3E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CAB151-B517-FDD6-E2D0-193C81A12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20DB-34A3-CC4B-B883-34F6109274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D33205-7579-F408-EFA4-406672C9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40CAEF-34DB-6C32-6468-D58AC403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82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30"/>
            <a:ext cx="12192000" cy="6854347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339" y="6356355"/>
            <a:ext cx="2743200" cy="3661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1748" y="452669"/>
            <a:ext cx="7812617" cy="572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683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30"/>
            <a:ext cx="12192000" cy="6854347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339" y="6356355"/>
            <a:ext cx="2743200" cy="3661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1748" y="452669"/>
            <a:ext cx="7812617" cy="572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7747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F3EC-C7A7-4F30-B358-5345C7078F3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1894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F3EC-C7A7-4F30-B358-5345C7078F3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3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B1D59E-59A6-190D-EDBA-B205F4EE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453E92-4D60-66C4-E536-D519E4E49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A9EB1E-32E1-D677-94C8-237A10408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609C-720D-694C-BFFD-A2181055E089}" type="datetime1">
              <a:rPr lang="ru-RU" smtClean="0"/>
              <a:t>19.02.2025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D19B6D-444A-1393-E517-D48FDFB32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42F2B-AC9F-0632-302D-5CA739B2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00993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F3EC-C7A7-4F30-B358-5345C7078F3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5705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F3EC-C7A7-4F30-B358-5345C7078F3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162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F3EC-C7A7-4F30-B358-5345C7078F3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0457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F3EC-C7A7-4F30-B358-5345C7078F3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7739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F3EC-C7A7-4F30-B358-5345C7078F3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3585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F3EC-C7A7-4F30-B358-5345C7078F3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5202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F3EC-C7A7-4F30-B358-5345C7078F3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6904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F3EC-C7A7-4F30-B358-5345C7078F3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496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F3EC-C7A7-4F30-B358-5345C7078F3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2320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1830"/>
            <a:ext cx="12192000" cy="6854347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8DE8C81-62AD-42D6-B86F-2E4C0A2405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43339" y="6356355"/>
            <a:ext cx="2743200" cy="3661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/>
              </a:defRPr>
            </a:lvl1pPr>
          </a:lstStyle>
          <a:p>
            <a:pPr>
              <a:defRPr/>
            </a:pPr>
            <a:fld id="{F05E849C-5F29-4ED4-856D-0A541E2140E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alphaModFix amt="61000"/>
          </a:blip>
          <a:stretch/>
        </p:blipFill>
        <p:spPr bwMode="auto">
          <a:xfrm>
            <a:off x="10608500" y="164638"/>
            <a:ext cx="1411157" cy="6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8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15683-D2D8-B583-1F6E-36F1EB57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EA5ADD-DFE4-92CB-4C49-0D795F466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865892-2FF0-BFF0-5E48-D60782889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DFAF0D-B720-2E83-D112-0E882609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E199-48A2-274F-A593-E3CC015B076C}" type="datetime1">
              <a:rPr lang="ru-RU" smtClean="0"/>
              <a:t>19.02.2025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CE516B-DCD4-3A8B-8483-37D90F9AC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3B0999-E53D-EDCC-5BDF-583FDA0E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37116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30"/>
            <a:ext cx="12192000" cy="6854347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339" y="6356355"/>
            <a:ext cx="2743200" cy="3661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1748" y="452669"/>
            <a:ext cx="7812617" cy="572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20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DE8489-31A3-9440-1C55-02E75A628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F582E4-F836-E784-FA27-09D177D93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8A5789-148E-9F6E-FC72-43407D482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2032A60-47B8-0026-2930-2207ED78B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FDBEDE4-315F-EE3B-1F29-B57CAEC2AF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9761EF8-ADC1-3495-42DF-EC92FD03F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468B-2FEF-334A-843C-F44DCBA5EE0B}" type="datetime1">
              <a:rPr lang="ru-RU" smtClean="0"/>
              <a:t>19.02.2025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BB68231-9521-6BA0-8A88-FB539AE6F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5EDAFF-E90C-8B38-9DC4-A8AC38D4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4829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504C2C-A7CA-5117-CE55-5317120CF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7DA5EE9-B7C6-D85F-8DD9-68B9F3B1E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1EF9-C5D7-B84F-AC15-4F6FDB7BBDC5}" type="datetime1">
              <a:rPr lang="ru-RU" smtClean="0"/>
              <a:t>19.02.2025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06F588E-5A5A-331B-8BD8-18E00BAA2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DBD13B-73CF-7D82-0519-EFA227B4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618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70CC518-079C-627F-8DF9-CBDB4217B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47B6-EA39-8042-9217-F9DC3B0D9B50}" type="datetime1">
              <a:rPr lang="ru-RU" smtClean="0"/>
              <a:t>19.02.2025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4DD6F4-EC50-4250-1309-79C8F15B4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8E8B08-78BF-24E4-DEE9-80E3353B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813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EEF2EA8-CAAE-3295-E0DF-8024A11B5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B562CE-BFEC-D48B-9DF2-76980566E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801F99-85A3-B4E0-8F5B-3C1D4EFA7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AFDAC-BD23-BE48-BEA2-478DB56F806E}" type="datetime1">
              <a:rPr lang="ru-RU" smtClean="0"/>
              <a:t>19.02.2025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5A057E-B060-6EE4-0723-D4AFB7FBA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BA8FE2-6CAB-4B5F-533B-C998B2C4C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3622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5F3EC-C7A7-4F30-B358-5345C7078F3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115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11" r:id="rId13"/>
    <p:sldLayoutId id="2147483682" r:id="rId14"/>
    <p:sldLayoutId id="2147483683" r:id="rId15"/>
    <p:sldLayoutId id="2147483712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6186"/>
            <a:ext cx="10515600" cy="132503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6685"/>
            <a:ext cx="10515600" cy="434974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5"/>
            <a:ext cx="27432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fld id="{58DE8C81-62AD-42D6-B86F-2E4C0A2405C1}" type="datetimeFigureOut">
              <a:rPr lang="ru-RU" ker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19.02.2025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5"/>
            <a:ext cx="41148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5"/>
            <a:ext cx="27432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fld id="{F05E849C-5F29-4ED4-856D-0A541E2140E8}" type="slidenum">
              <a:rPr lang="ru-RU" ker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l" defTabSz="1219170">
        <a:lnSpc>
          <a:spcPct val="90000"/>
        </a:lnSpc>
        <a:spcBef>
          <a:spcPts val="0"/>
        </a:spcBef>
        <a:buNone/>
        <a:defRPr sz="59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>
        <a:lnSpc>
          <a:spcPct val="90000"/>
        </a:lnSpc>
        <a:spcBef>
          <a:spcPts val="1333"/>
        </a:spcBef>
        <a:buFont typeface="Arial"/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>
        <a:lnSpc>
          <a:spcPct val="90000"/>
        </a:lnSpc>
        <a:spcBef>
          <a:spcPts val="667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>
        <a:lnSpc>
          <a:spcPct val="90000"/>
        </a:lnSpc>
        <a:spcBef>
          <a:spcPts val="667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>
        <a:lnSpc>
          <a:spcPct val="90000"/>
        </a:lnSpc>
        <a:spcBef>
          <a:spcPts val="667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>
        <a:lnSpc>
          <a:spcPct val="90000"/>
        </a:lnSpc>
        <a:spcBef>
          <a:spcPts val="667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>
        <a:lnSpc>
          <a:spcPct val="90000"/>
        </a:lnSpc>
        <a:spcBef>
          <a:spcPts val="667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>
        <a:lnSpc>
          <a:spcPct val="90000"/>
        </a:lnSpc>
        <a:spcBef>
          <a:spcPts val="667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>
        <a:lnSpc>
          <a:spcPct val="90000"/>
        </a:lnSpc>
        <a:spcBef>
          <a:spcPts val="667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>
        <a:lnSpc>
          <a:spcPct val="90000"/>
        </a:lnSpc>
        <a:spcBef>
          <a:spcPts val="667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EEF2EA8-CAAE-3295-E0DF-8024A11B5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B562CE-BFEC-D48B-9DF2-76980566E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801F99-85A3-B4E0-8F5B-3C1D4EFA7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AFDAC-BD23-BE48-BEA2-478DB56F80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5A057E-B060-6EE4-0723-D4AFB7FBA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BA8FE2-6CAB-4B5F-533B-C998B2C4C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7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AFDAC-BD23-BE48-BEA2-478DB56F806E}" type="datetime1">
              <a:rPr lang="ru-RU" smtClean="0"/>
              <a:t>19.02.2025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9589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11" Type="http://schemas.openxmlformats.org/officeDocument/2006/relationships/image" Target="../media/image22.sv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image" Target="../media/image15.svg"/><Relationship Id="rId9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7.sv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 idx="4294967295"/>
          </p:nvPr>
        </p:nvSpPr>
        <p:spPr bwMode="auto">
          <a:xfrm>
            <a:off x="909638" y="2276475"/>
            <a:ext cx="11282362" cy="2020888"/>
          </a:xfrm>
          <a:prstGeom prst="rect">
            <a:avLst/>
          </a:prstGeom>
        </p:spPr>
        <p:txBody>
          <a:bodyPr anchor="t">
            <a:noAutofit/>
          </a:bodyPr>
          <a:lstStyle>
            <a:defPPr/>
            <a:lvl1pPr lvl="0"/>
          </a:lstStyle>
          <a:p>
            <a:pPr algn="ctr"/>
            <a:r>
              <a:rPr lang="ru-RU" sz="3700" b="1" dirty="0">
                <a:solidFill>
                  <a:schemeClr val="bg1"/>
                </a:solidFill>
              </a:rPr>
              <a:t>Об особенностях проведения ВПР в общеобразовательных организациях в 2025 году</a:t>
            </a:r>
          </a:p>
        </p:txBody>
      </p:sp>
      <p:sp>
        <p:nvSpPr>
          <p:cNvPr id="2" name="Shape 169"/>
          <p:cNvSpPr txBox="1"/>
          <p:nvPr/>
        </p:nvSpPr>
        <p:spPr bwMode="auto">
          <a:xfrm>
            <a:off x="461910" y="4965176"/>
            <a:ext cx="7819023" cy="1289877"/>
          </a:xfrm>
          <a:prstGeom prst="rect">
            <a:avLst/>
          </a:prstGeom>
        </p:spPr>
        <p:txBody>
          <a:bodyPr vert="horz" lIns="91434" tIns="45718" rIns="91434" bIns="45718">
            <a:noAutofit/>
          </a:bodyPr>
          <a:lstStyle>
            <a:defPPr/>
            <a:lvl1pPr marL="0" lv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32">
              <a:lnSpc>
                <a:spcPct val="100000"/>
              </a:lnSpc>
              <a:spcBef>
                <a:spcPts val="0"/>
              </a:spcBef>
              <a:defRPr/>
            </a:pPr>
            <a:r>
              <a:rPr lang="ru-RU" kern="0" dirty="0" smtClean="0">
                <a:solidFill>
                  <a:srgbClr val="29C7FF"/>
                </a:solidFill>
                <a:latin typeface="Panton"/>
                <a:cs typeface="Panton"/>
              </a:rPr>
              <a:t>Г</a:t>
            </a:r>
            <a:r>
              <a:rPr lang="ru-RU" kern="0" dirty="0" smtClean="0">
                <a:solidFill>
                  <a:srgbClr val="29C7FF"/>
                </a:solidFill>
                <a:latin typeface="Panton"/>
                <a:cs typeface="Panton"/>
              </a:rPr>
              <a:t>алина Геннадьевна</a:t>
            </a:r>
            <a:r>
              <a:rPr lang="ru-RU" kern="0" dirty="0" smtClean="0">
                <a:solidFill>
                  <a:srgbClr val="29C7FF"/>
                </a:solidFill>
                <a:latin typeface="Panton"/>
                <a:cs typeface="Panton"/>
              </a:rPr>
              <a:t> Грудницкая </a:t>
            </a:r>
            <a:endParaRPr lang="ru-RU" kern="0" dirty="0">
              <a:solidFill>
                <a:srgbClr val="29C7FF"/>
              </a:solidFill>
              <a:latin typeface="Panton"/>
              <a:cs typeface="Panton"/>
            </a:endParaRPr>
          </a:p>
          <a:p>
            <a:pPr algn="l" defTabSz="914332">
              <a:lnSpc>
                <a:spcPct val="100000"/>
              </a:lnSpc>
              <a:spcBef>
                <a:spcPts val="0"/>
              </a:spcBef>
              <a:defRPr/>
            </a:pPr>
            <a:r>
              <a:rPr lang="ru-RU" kern="0" dirty="0" smtClean="0">
                <a:solidFill>
                  <a:srgbClr val="29C7FF"/>
                </a:solidFill>
                <a:latin typeface="Panton"/>
                <a:cs typeface="Panton"/>
              </a:rPr>
              <a:t>Заместитель директора МКУ «Центр образования»</a:t>
            </a:r>
            <a:endParaRPr kern="0" dirty="0">
              <a:solidFill>
                <a:srgbClr val="29C7FF"/>
              </a:solidFill>
              <a:latin typeface="Panton"/>
              <a:ea typeface="Panton"/>
              <a:cs typeface="Panton"/>
            </a:endParaRPr>
          </a:p>
        </p:txBody>
      </p:sp>
    </p:spTree>
    <p:extLst>
      <p:ext uri="{BB962C8B-B14F-4D97-AF65-F5344CB8AC3E}">
        <p14:creationId xmlns:p14="http://schemas.microsoft.com/office/powerpoint/2010/main" val="630504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2467" y="41722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Что даст родителям участие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ребёнка в ВПР?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4486" y="1724884"/>
            <a:ext cx="5563737" cy="44012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Объективную </a:t>
            </a:r>
            <a:r>
              <a:rPr lang="ru-RU" sz="2800" b="1" dirty="0"/>
              <a:t>оценку уровня</a:t>
            </a:r>
          </a:p>
          <a:p>
            <a:r>
              <a:rPr lang="ru-RU" sz="2800" b="1" dirty="0"/>
              <a:t>учебных достижений </a:t>
            </a:r>
            <a:r>
              <a:rPr lang="ru-RU" sz="2800" dirty="0"/>
              <a:t>ребенка.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/>
              <a:t>Выявление</a:t>
            </a:r>
            <a:r>
              <a:rPr lang="ru-RU" sz="2800" dirty="0" smtClean="0"/>
              <a:t> </a:t>
            </a:r>
            <a:r>
              <a:rPr lang="ru-RU" sz="2800" dirty="0"/>
              <a:t>существующих</a:t>
            </a:r>
          </a:p>
          <a:p>
            <a:r>
              <a:rPr lang="ru-RU" sz="2800" b="1" dirty="0"/>
              <a:t>проблем </a:t>
            </a:r>
            <a:r>
              <a:rPr lang="ru-RU" sz="2800" dirty="0"/>
              <a:t>в усвоении основных</a:t>
            </a:r>
          </a:p>
          <a:p>
            <a:r>
              <a:rPr lang="ru-RU" sz="2800" dirty="0"/>
              <a:t>образовательных программ</a:t>
            </a:r>
          </a:p>
          <a:p>
            <a:r>
              <a:rPr lang="ru-RU" sz="2800" dirty="0"/>
              <a:t>по предметам.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Возможность </a:t>
            </a:r>
            <a:r>
              <a:rPr lang="ru-RU" sz="2800" b="1" dirty="0"/>
              <a:t>принять участие</a:t>
            </a:r>
          </a:p>
          <a:p>
            <a:r>
              <a:rPr lang="ru-RU" sz="2800" b="1" dirty="0"/>
              <a:t>в построении индивидуальной</a:t>
            </a:r>
          </a:p>
          <a:p>
            <a:r>
              <a:rPr lang="ru-RU" sz="2800" b="1" dirty="0"/>
              <a:t>образовательной траектории</a:t>
            </a:r>
          </a:p>
          <a:p>
            <a:r>
              <a:rPr lang="ru-RU" sz="2800" dirty="0"/>
              <a:t>ребёнка.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86" y="1494444"/>
            <a:ext cx="4027609" cy="2265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745" y="3925484"/>
            <a:ext cx="2669755" cy="2560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885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7305" y="514783"/>
            <a:ext cx="74406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Результаты ВПР </a:t>
            </a:r>
            <a:r>
              <a:rPr lang="ru-RU" sz="4400" b="1" u="sng" dirty="0">
                <a:solidFill>
                  <a:srgbClr val="C00000"/>
                </a:solidFill>
              </a:rPr>
              <a:t>не повлияют</a:t>
            </a:r>
            <a:r>
              <a:rPr lang="ru-RU" sz="4400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39616" y="1807275"/>
            <a:ext cx="60960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3200" b="1" dirty="0"/>
              <a:t>- на итоговые годовые оценки;</a:t>
            </a:r>
          </a:p>
          <a:p>
            <a:r>
              <a:rPr lang="ru-RU" sz="3200" b="1" dirty="0"/>
              <a:t>- на получение аттестата;</a:t>
            </a:r>
          </a:p>
          <a:p>
            <a:r>
              <a:rPr lang="ru-RU" sz="3200" b="1" dirty="0"/>
              <a:t>- на перевод в следующий класс.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85" y="3786378"/>
            <a:ext cx="4112288" cy="2799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435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82B48E7C-2378-48E3-ADCF-88010236F994}"/>
              </a:ext>
            </a:extLst>
          </p:cNvPr>
          <p:cNvSpPr txBox="1">
            <a:spLocks/>
          </p:cNvSpPr>
          <p:nvPr/>
        </p:nvSpPr>
        <p:spPr>
          <a:xfrm>
            <a:off x="1066800" y="271119"/>
            <a:ext cx="10058400" cy="5766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Что такое ВПР?</a:t>
            </a:r>
            <a:endParaRPr lang="ru-RU" sz="5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Объект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82C29A2-D8E9-4F2F-BB49-E5CC7A3A2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406971"/>
            <a:ext cx="4572000" cy="150018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CD1A2CF0-FF9F-482A-AD6D-2CEA5F06DF61}"/>
              </a:ext>
            </a:extLst>
          </p:cNvPr>
          <p:cNvSpPr txBox="1"/>
          <p:nvPr/>
        </p:nvSpPr>
        <p:spPr>
          <a:xfrm>
            <a:off x="685800" y="3188019"/>
            <a:ext cx="109537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cs typeface="Times New Roman" panose="02020603050405020304" pitchFamily="18" charset="0"/>
              </a:rPr>
              <a:t>ВПР – проверочные работы, проводимые </a:t>
            </a:r>
          </a:p>
          <a:p>
            <a:r>
              <a:rPr lang="ru-RU" sz="4000" dirty="0">
                <a:solidFill>
                  <a:schemeClr val="bg1"/>
                </a:solidFill>
                <a:cs typeface="Times New Roman" panose="02020603050405020304" pitchFamily="18" charset="0"/>
              </a:rPr>
              <a:t>по отдельным учебным предметам </a:t>
            </a:r>
          </a:p>
          <a:p>
            <a:r>
              <a:rPr lang="ru-RU" sz="4000" dirty="0">
                <a:solidFill>
                  <a:schemeClr val="bg1"/>
                </a:solidFill>
                <a:cs typeface="Times New Roman" panose="02020603050405020304" pitchFamily="18" charset="0"/>
              </a:rPr>
              <a:t>для оценки уровня подготовки школьников </a:t>
            </a:r>
          </a:p>
          <a:p>
            <a:r>
              <a:rPr lang="ru-RU" sz="4000" dirty="0">
                <a:solidFill>
                  <a:schemeClr val="bg1"/>
                </a:solidFill>
                <a:cs typeface="Times New Roman" panose="02020603050405020304" pitchFamily="18" charset="0"/>
              </a:rPr>
              <a:t>с учетом требований ФГОС (Федерального государственного образовательного стандарта)</a:t>
            </a:r>
          </a:p>
        </p:txBody>
      </p:sp>
    </p:spTree>
    <p:extLst>
      <p:ext uri="{BB962C8B-B14F-4D97-AF65-F5344CB8AC3E}">
        <p14:creationId xmlns:p14="http://schemas.microsoft.com/office/powerpoint/2010/main" val="163804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0712" y="1448392"/>
            <a:ext cx="694156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Цель проведения ВПР </a:t>
            </a:r>
            <a:r>
              <a:rPr lang="ru-RU" sz="3200" dirty="0">
                <a:solidFill>
                  <a:schemeClr val="bg1"/>
                </a:solidFill>
              </a:rPr>
              <a:t>– определение уровня подготовки по учебным предметам школьников во всех регионах России вне зависимости от места нахождения школы, от статуса школы (например: лицей, гимназия, Центр образования, общеобразовательная школа).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735" y="2411382"/>
            <a:ext cx="2567975" cy="2136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930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7682692B-0551-46C4-91D9-924FDD3A2CA1}"/>
              </a:ext>
            </a:extLst>
          </p:cNvPr>
          <p:cNvSpPr/>
          <p:nvPr/>
        </p:nvSpPr>
        <p:spPr>
          <a:xfrm>
            <a:off x="286618" y="4414393"/>
            <a:ext cx="10900929" cy="2378844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B02069E-CFB1-4D86-AE57-31934B910E8E}"/>
              </a:ext>
            </a:extLst>
          </p:cNvPr>
          <p:cNvSpPr/>
          <p:nvPr/>
        </p:nvSpPr>
        <p:spPr>
          <a:xfrm>
            <a:off x="286618" y="3280706"/>
            <a:ext cx="8878167" cy="1014204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F7E08BF-0AE2-4C66-BC48-D9605939A8FD}"/>
              </a:ext>
            </a:extLst>
          </p:cNvPr>
          <p:cNvSpPr/>
          <p:nvPr/>
        </p:nvSpPr>
        <p:spPr>
          <a:xfrm>
            <a:off x="1115292" y="64764"/>
            <a:ext cx="103493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Panton Bold" panose="020B0604020202020204" charset="-52"/>
              </a:rPr>
              <a:t>Документы, регламентирующие проведение  ВПР в общеобразовательных организациях в 2025 году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399DC6F-D88A-4C65-9041-E6CDDA663FD9}"/>
              </a:ext>
            </a:extLst>
          </p:cNvPr>
          <p:cNvSpPr/>
          <p:nvPr/>
        </p:nvSpPr>
        <p:spPr>
          <a:xfrm>
            <a:off x="339436" y="1080421"/>
            <a:ext cx="719743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Российской Федерации от 05.08.2013 № 662 </a:t>
            </a:r>
            <a:r>
              <a:rPr lang="ru-RU" dirty="0">
                <a:solidFill>
                  <a:schemeClr val="bg1"/>
                </a:solidFill>
                <a:latin typeface="Panton 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«Об осуществлении мониторинга системы образования» (С изменениями и дополнениями от: 21 марта, 25 мая 2019 г., 12 марта 2020 г., 24 марта 2022 г.)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2EB7BDB-D0BD-4FB1-B86E-3BC7731DA73A}"/>
              </a:ext>
            </a:extLst>
          </p:cNvPr>
          <p:cNvSpPr/>
          <p:nvPr/>
        </p:nvSpPr>
        <p:spPr>
          <a:xfrm>
            <a:off x="4163045" y="2531744"/>
            <a:ext cx="3442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  <a:latin typeface="Panton Bold" panose="020B0604020202020204" charset="-52"/>
                <a:ea typeface="Calibri" panose="020F0502020204030204" pitchFamily="34" charset="0"/>
              </a:rPr>
              <a:t>Настоящее постановление вступает в силу с 1 сентября 2013 г. и действует до 1 сентября 2028 г.</a:t>
            </a:r>
            <a:endParaRPr lang="ru-RU" sz="1200" i="1" dirty="0">
              <a:solidFill>
                <a:schemeClr val="bg1"/>
              </a:solidFill>
              <a:latin typeface="Panton Bold" panose="020B0604020202020204" charset="-52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8409DEF-9A7C-41D2-8160-8DEBADAC7A40}"/>
              </a:ext>
            </a:extLst>
          </p:cNvPr>
          <p:cNvSpPr/>
          <p:nvPr/>
        </p:nvSpPr>
        <p:spPr>
          <a:xfrm>
            <a:off x="4189274" y="2502699"/>
            <a:ext cx="3532905" cy="6940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CBA77BD-8713-4BDD-AABC-2CF5792011C4}"/>
              </a:ext>
            </a:extLst>
          </p:cNvPr>
          <p:cNvSpPr/>
          <p:nvPr/>
        </p:nvSpPr>
        <p:spPr>
          <a:xfrm>
            <a:off x="286618" y="1081174"/>
            <a:ext cx="10661071" cy="1420327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CF4F7B2-4861-4476-88B7-9623DCBFCF36}"/>
              </a:ext>
            </a:extLst>
          </p:cNvPr>
          <p:cNvPicPr/>
          <p:nvPr/>
        </p:nvPicPr>
        <p:blipFill rotWithShape="1">
          <a:blip r:embed="rId2"/>
          <a:srcRect l="36766" t="14116" r="22453" b="31082"/>
          <a:stretch/>
        </p:blipFill>
        <p:spPr bwMode="auto">
          <a:xfrm>
            <a:off x="7588831" y="872887"/>
            <a:ext cx="3776231" cy="2460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CA49946-4238-4F28-8729-585E5B30D57E}"/>
              </a:ext>
            </a:extLst>
          </p:cNvPr>
          <p:cNvSpPr/>
          <p:nvPr/>
        </p:nvSpPr>
        <p:spPr>
          <a:xfrm>
            <a:off x="286619" y="3335764"/>
            <a:ext cx="84009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F0"/>
                </a:solidFill>
                <a:latin typeface="Panton Bold" panose="020B0604020202020204" charset="-52"/>
              </a:rPr>
              <a:t>Постановление Правительства Российской Федерации от 30.04.2024 №556 </a:t>
            </a:r>
            <a:r>
              <a:rPr lang="ru-RU" dirty="0">
                <a:solidFill>
                  <a:schemeClr val="bg1"/>
                </a:solidFill>
                <a:latin typeface="Panton Bold" panose="020B0604020202020204" charset="-52"/>
              </a:rPr>
              <a:t>«Об утверждении перечня мероприятий по оценке качества образования и Правил проведения мероприятий по оценке качества образования»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1ECA481-7534-4C7F-B973-9E675C936B00}"/>
              </a:ext>
            </a:extLst>
          </p:cNvPr>
          <p:cNvPicPr/>
          <p:nvPr/>
        </p:nvPicPr>
        <p:blipFill rotWithShape="1">
          <a:blip r:embed="rId3"/>
          <a:srcRect l="38600" t="14398" r="24573" b="30636"/>
          <a:stretch/>
        </p:blipFill>
        <p:spPr bwMode="auto">
          <a:xfrm>
            <a:off x="8846127" y="3009783"/>
            <a:ext cx="3124200" cy="2694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B7CC274-6F06-41EE-8466-70AB786AC2C1}"/>
              </a:ext>
            </a:extLst>
          </p:cNvPr>
          <p:cNvSpPr/>
          <p:nvPr/>
        </p:nvSpPr>
        <p:spPr>
          <a:xfrm>
            <a:off x="286618" y="4457524"/>
            <a:ext cx="875607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Приказ Федеральной службы по надзору в сфере образования и науки (Рособрнадзор) от 13.05.2024 № 1008</a:t>
            </a: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Panton 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«Об утверждении состава участников, сроков и продолжительности проведения всероссийских проверочных работ в образовательных организациях, осуществляющих образовательную деятельность по образовательным программам начального общего, основного общего, среднего общего образования, а также перечня учебных предметов, по которым проводятся всероссийские проверочные работы в образовательных организациях, осуществляющих образовательную деятельность по образовательным программам начального общего, основного общего, среднего общего образования, в 2024/2025 учебном году» (зарегистрирован Минюстом России регистрационный № 78327 от 29 мая 2024)</a:t>
            </a:r>
            <a:endParaRPr lang="ru-RU" sz="1500" dirty="0">
              <a:solidFill>
                <a:schemeClr val="bg1"/>
              </a:solidFill>
              <a:latin typeface="Panton 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2493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3340" y="5901"/>
            <a:ext cx="11756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kern="0" dirty="0">
                <a:solidFill>
                  <a:srgbClr val="4472C4">
                    <a:lumMod val="20000"/>
                    <a:lumOff val="80000"/>
                  </a:srgbClr>
                </a:solidFill>
                <a:latin typeface="Panton Bold"/>
                <a:ea typeface="Panton Bold"/>
                <a:cs typeface="Panton Bold"/>
              </a:rPr>
              <a:t>Особенности проведения ВПР в общеобразовательных организациях в 2025 году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303581"/>
              </p:ext>
            </p:extLst>
          </p:nvPr>
        </p:nvGraphicFramePr>
        <p:xfrm>
          <a:off x="292608" y="419606"/>
          <a:ext cx="11803578" cy="652519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51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6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695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362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774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Изменения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Примечание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06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Сроки проведения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с 01 марта по 25 мая …. года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с 11 апреля по 16 мая 2025 года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Panton Bold" panose="020B060402020202020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543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Участники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B0F0"/>
                          </a:solidFill>
                          <a:latin typeface="Panton Bold" panose="020B0604020202020204" charset="-52"/>
                        </a:rPr>
                        <a:t>4-8</a:t>
                      </a:r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 и </a:t>
                      </a:r>
                      <a:r>
                        <a:rPr lang="ru-RU" sz="1300" dirty="0">
                          <a:solidFill>
                            <a:srgbClr val="00B0F0"/>
                          </a:solidFill>
                          <a:latin typeface="Panton Bold" panose="020B0604020202020204" charset="-52"/>
                        </a:rPr>
                        <a:t>11</a:t>
                      </a:r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 классы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(</a:t>
                      </a:r>
                      <a:r>
                        <a:rPr lang="ru-RU" sz="1300" dirty="0">
                          <a:solidFill>
                            <a:srgbClr val="FFC000"/>
                          </a:solidFill>
                          <a:latin typeface="Panton Bold" panose="020B0604020202020204" charset="-52"/>
                        </a:rPr>
                        <a:t>10 классы в 2024 году не принимали участие</a:t>
                      </a:r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B0F0"/>
                          </a:solidFill>
                          <a:latin typeface="Panton Bold" panose="020B0604020202020204" charset="-52"/>
                        </a:rPr>
                        <a:t>4-8</a:t>
                      </a:r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 и </a:t>
                      </a:r>
                      <a:r>
                        <a:rPr lang="ru-RU" sz="1300" dirty="0">
                          <a:solidFill>
                            <a:srgbClr val="00B0F0"/>
                          </a:solidFill>
                          <a:latin typeface="Panton Bold" panose="020B0604020202020204" charset="-52"/>
                        </a:rPr>
                        <a:t>10</a:t>
                      </a:r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 классы. 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rgbClr val="FFC000"/>
                          </a:solidFill>
                          <a:latin typeface="Panton Bold" panose="020B0604020202020204" charset="-52"/>
                        </a:rPr>
                        <a:t>11 классы </a:t>
                      </a:r>
                      <a:r>
                        <a:rPr lang="ru-RU" sz="1300" b="1" dirty="0">
                          <a:solidFill>
                            <a:srgbClr val="FFC000"/>
                          </a:solidFill>
                          <a:latin typeface="Panton Bold" panose="020B0604020202020204" charset="-52"/>
                        </a:rPr>
                        <a:t>НЕ</a:t>
                      </a:r>
                      <a:r>
                        <a:rPr lang="ru-RU" sz="1300" dirty="0">
                          <a:solidFill>
                            <a:srgbClr val="FFC000"/>
                          </a:solidFill>
                          <a:latin typeface="Panton Bold" panose="020B0604020202020204" charset="-52"/>
                        </a:rPr>
                        <a:t> принимают  участие в ВПР</a:t>
                      </a:r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nton Bold" panose="020B0604020202020204" charset="-52"/>
                        </a:rPr>
                        <a:t>10</a:t>
                      </a:r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 классы </a:t>
                      </a:r>
                      <a:r>
                        <a:rPr lang="ru-RU" sz="1300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nton Bold" panose="020B0604020202020204" charset="-52"/>
                        </a:rPr>
                        <a:t>впервые</a:t>
                      </a:r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 выполнят работы по 4 предметам.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369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Новые предметы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Panton Bold" panose="020B0604020202020204" charset="-52"/>
                        </a:rPr>
                        <a:t>4 </a:t>
                      </a:r>
                      <a:r>
                        <a:rPr kumimoji="0" lang="ru-RU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  <a:latin typeface="Panton Bold" panose="020B0604020202020204" charset="-52"/>
                        </a:rPr>
                        <a:t>классы - литературное чтение;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Panton Bold" panose="020B0604020202020204" charset="-52"/>
                        </a:rPr>
                        <a:t>5–8</a:t>
                      </a:r>
                      <a:r>
                        <a:rPr kumimoji="0" lang="ru-RU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  <a:latin typeface="Panton Bold" panose="020B0604020202020204" charset="-52"/>
                        </a:rPr>
                        <a:t> и </a:t>
                      </a:r>
                      <a:r>
                        <a:rPr kumimoji="0" lang="ru-RU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Panton Bold" panose="020B0604020202020204" charset="-52"/>
                        </a:rPr>
                        <a:t>10</a:t>
                      </a:r>
                      <a:r>
                        <a:rPr kumimoji="0" lang="ru-RU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  <a:latin typeface="Panton Bold" panose="020B0604020202020204" charset="-52"/>
                        </a:rPr>
                        <a:t> классы – литература;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Panton Bold" panose="020B0604020202020204" charset="-52"/>
                        </a:rPr>
                        <a:t>7</a:t>
                      </a:r>
                      <a:r>
                        <a:rPr kumimoji="0" lang="ru-RU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  <a:latin typeface="Panton Bold" panose="020B0604020202020204" charset="-52"/>
                        </a:rPr>
                        <a:t> и </a:t>
                      </a:r>
                      <a:r>
                        <a:rPr kumimoji="0" lang="ru-RU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Panton Bold" panose="020B0604020202020204" charset="-52"/>
                        </a:rPr>
                        <a:t>8</a:t>
                      </a:r>
                      <a:r>
                        <a:rPr kumimoji="0" lang="ru-RU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  <a:latin typeface="Panton Bold" panose="020B0604020202020204" charset="-52"/>
                        </a:rPr>
                        <a:t> классы - информатика</a:t>
                      </a:r>
                      <a:endParaRPr lang="ru-RU" sz="13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Panton Bold" panose="020B060402020202020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Panton Bold" panose="020B060402020202020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196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Учебный предмет «Иностранный язык»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До 2024 года в 7 и 11 классе. </a:t>
                      </a:r>
                      <a:r>
                        <a:rPr lang="ru-RU" sz="1300" dirty="0">
                          <a:solidFill>
                            <a:srgbClr val="FFC000"/>
                          </a:solidFill>
                          <a:latin typeface="Panton Bold" panose="020B0604020202020204" charset="-52"/>
                        </a:rPr>
                        <a:t>В 2024 году отменен</a:t>
                      </a:r>
                      <a:r>
                        <a:rPr lang="ru-RU" sz="13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Panton Bold" panose="020B0604020202020204" charset="-52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nton Bold" panose="020B0604020202020204" charset="-52"/>
                        </a:rPr>
                        <a:t>«Иностранный язык» для всех параллелей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Входит в перечень предметов по выбору для 4,5,6,7,8,</a:t>
                      </a:r>
                      <a:r>
                        <a:rPr lang="ru-RU" sz="1300" baseline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 10 классов</a:t>
                      </a:r>
                      <a:endParaRPr lang="ru-RU" sz="13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Panton Bold" panose="020B060402020202020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54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  <a:latin typeface="Panton Bold" panose="020B0604020202020204" charset="-52"/>
                        </a:rPr>
                        <a:t>Учебный предмет «Русский  язык»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В </a:t>
                      </a:r>
                      <a:r>
                        <a:rPr lang="ru-RU" sz="1300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nton Bold" panose="020B0604020202020204" charset="-52"/>
                        </a:rPr>
                        <a:t>4</a:t>
                      </a:r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 классе </a:t>
                      </a:r>
                      <a:r>
                        <a:rPr lang="ru-RU" sz="13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 работа состояла из </a:t>
                      </a:r>
                      <a:r>
                        <a:rPr lang="ru-RU" sz="1300" dirty="0" smtClean="0">
                          <a:solidFill>
                            <a:srgbClr val="00B0F0"/>
                          </a:solidFill>
                          <a:latin typeface="Panton Bold" panose="020B0604020202020204" charset="-52"/>
                        </a:rPr>
                        <a:t>двух частей </a:t>
                      </a:r>
                      <a:r>
                        <a:rPr lang="ru-RU" sz="13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и выполнялась в два дня. Каждая часть рассчитана на 45 минут</a:t>
                      </a:r>
                      <a:endParaRPr lang="ru-RU" sz="13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Panton Bold" panose="020B060402020202020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Проверочная работа по русскому языку </a:t>
                      </a:r>
                      <a:r>
                        <a:rPr lang="ru-RU" sz="1300" baseline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в </a:t>
                      </a:r>
                      <a:r>
                        <a:rPr lang="ru-RU" sz="1300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nton Bold" panose="020B0604020202020204" charset="-52"/>
                        </a:rPr>
                        <a:t>4</a:t>
                      </a:r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nton Bold" panose="020B0604020202020204" charset="-52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классе теперь состоит </a:t>
                      </a:r>
                      <a:r>
                        <a:rPr lang="ru-RU" sz="1300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nton Bold" panose="020B0604020202020204" charset="-52"/>
                        </a:rPr>
                        <a:t>только из одной части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FFC000"/>
                          </a:solidFill>
                          <a:latin typeface="Panton Bold" panose="020B0604020202020204" charset="-52"/>
                        </a:rPr>
                        <a:t>Обучающиеся НЕ будут писать диктант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4716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Продолжительность выполнения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В 4 классе</a:t>
                      </a:r>
                      <a:r>
                        <a:rPr lang="ru-RU" sz="1300" baseline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 – </a:t>
                      </a:r>
                      <a:r>
                        <a:rPr lang="ru-RU" sz="1300" baseline="0" dirty="0" smtClean="0">
                          <a:solidFill>
                            <a:srgbClr val="00B0F0"/>
                          </a:solidFill>
                          <a:latin typeface="Panton Bold" panose="020B0604020202020204" charset="-52"/>
                        </a:rPr>
                        <a:t>45</a:t>
                      </a:r>
                      <a:r>
                        <a:rPr lang="ru-RU" sz="1300" baseline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 минут;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в 5-8 и 11 классах - </a:t>
                      </a:r>
                      <a:r>
                        <a:rPr lang="ru-RU" sz="1300" dirty="0" smtClean="0">
                          <a:solidFill>
                            <a:srgbClr val="00B0F0"/>
                          </a:solidFill>
                          <a:latin typeface="Panton Bold" panose="020B0604020202020204" charset="-52"/>
                        </a:rPr>
                        <a:t>от 45 минут до 90 минут</a:t>
                      </a:r>
                      <a:endParaRPr lang="ru-RU" sz="1300" dirty="0">
                        <a:solidFill>
                          <a:srgbClr val="00B0F0"/>
                        </a:solidFill>
                        <a:latin typeface="Panton Bold" panose="020B060402020202020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B0F0"/>
                          </a:solidFill>
                          <a:latin typeface="Panton Bold" panose="020B0604020202020204" charset="-52"/>
                        </a:rPr>
                        <a:t>4</a:t>
                      </a:r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 класс</a:t>
                      </a:r>
                      <a:r>
                        <a:rPr lang="ru-RU" sz="1300" baseline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 (все предметы) </a:t>
                      </a:r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 - </a:t>
                      </a:r>
                      <a:r>
                        <a:rPr lang="ru-RU" sz="1300" dirty="0">
                          <a:solidFill>
                            <a:srgbClr val="00B0F0"/>
                          </a:solidFill>
                          <a:latin typeface="Panton Bold" panose="020B0604020202020204" charset="-52"/>
                        </a:rPr>
                        <a:t>45</a:t>
                      </a:r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 минут;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rgbClr val="00B0F0"/>
                          </a:solidFill>
                          <a:latin typeface="Panton Bold" panose="020B0604020202020204" charset="-52"/>
                        </a:rPr>
                        <a:t>5-8</a:t>
                      </a:r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 классы (математика, география, биология, информатика, физика, химия) -  </a:t>
                      </a:r>
                      <a:r>
                        <a:rPr lang="ru-RU" sz="1300" dirty="0">
                          <a:solidFill>
                            <a:srgbClr val="00B0F0"/>
                          </a:solidFill>
                          <a:latin typeface="Panton Bold" panose="020B0604020202020204" charset="-52"/>
                        </a:rPr>
                        <a:t>90</a:t>
                      </a:r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 минут;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rgbClr val="00B0F0"/>
                          </a:solidFill>
                          <a:latin typeface="Panton Bold" panose="020B0604020202020204" charset="-52"/>
                        </a:rPr>
                        <a:t>10</a:t>
                      </a:r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 класс (все предметы) -  </a:t>
                      </a:r>
                      <a:r>
                        <a:rPr lang="ru-RU" sz="1300" dirty="0">
                          <a:solidFill>
                            <a:srgbClr val="00B0F0"/>
                          </a:solidFill>
                          <a:latin typeface="Panton Bold" panose="020B0604020202020204" charset="-52"/>
                        </a:rPr>
                        <a:t>90</a:t>
                      </a:r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 минут.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Panton Bold" panose="020B060402020202020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2236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Предметы по случайному выбору (федерального оператора)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4 класс – отсутствуют</a:t>
                      </a:r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;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rgbClr val="00B0F0"/>
                          </a:solidFill>
                          <a:latin typeface="Panton Bold" panose="020B0604020202020204" charset="-52"/>
                        </a:rPr>
                        <a:t>6-8 классы</a:t>
                      </a:r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 -</a:t>
                      </a:r>
                      <a:r>
                        <a:rPr lang="ru-RU" sz="1300" baseline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по двум предметам (история, обществознание,</a:t>
                      </a:r>
                      <a:r>
                        <a:rPr lang="ru-RU" sz="1300" baseline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география, биология, физика,</a:t>
                      </a:r>
                      <a:r>
                        <a:rPr lang="ru-RU" sz="1300" baseline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 химия</a:t>
                      </a:r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4 класс - по одному предмету </a:t>
                      </a:r>
                      <a:r>
                        <a:rPr lang="ru-RU" sz="1300" kern="12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(окружающий мир, </a:t>
                      </a:r>
                      <a:r>
                        <a:rPr lang="ru-RU" sz="1600" kern="12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литературное чтение</a:t>
                      </a:r>
                      <a:r>
                        <a:rPr lang="ru-RU" sz="1300" kern="12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, </a:t>
                      </a:r>
                      <a:r>
                        <a:rPr lang="ru-RU" sz="1600" kern="12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иностранный язык</a:t>
                      </a:r>
                      <a:r>
                        <a:rPr lang="ru-RU" sz="1300" kern="12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);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rgbClr val="00B0F0"/>
                          </a:solidFill>
                          <a:latin typeface="Panton Bold" panose="020B0604020202020204" charset="-52"/>
                        </a:rPr>
                        <a:t>5</a:t>
                      </a:r>
                      <a:r>
                        <a:rPr lang="ru-RU" sz="1300" dirty="0">
                          <a:solidFill>
                            <a:srgbClr val="00B0F0"/>
                          </a:solidFill>
                          <a:latin typeface="Panton Bold" panose="020B0604020202020204" charset="-52"/>
                        </a:rPr>
                        <a:t>-8 классы </a:t>
                      </a:r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- по двум предметам (история, обществознание, </a:t>
                      </a:r>
                      <a:r>
                        <a:rPr lang="ru-RU" sz="1600" b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литература, иностранный язык</a:t>
                      </a:r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, география, биология, физика, </a:t>
                      </a:r>
                      <a:r>
                        <a:rPr lang="ru-RU" sz="1600" b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информатика</a:t>
                      </a:r>
                      <a:r>
                        <a:rPr lang="ru-RU" sz="13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Panton Bold" panose="020B0604020202020204" charset="-52"/>
                        </a:rPr>
                        <a:t>)</a:t>
                      </a:r>
                    </a:p>
                    <a:p>
                      <a:pPr algn="ctr"/>
                      <a:endParaRPr lang="ru-RU" sz="13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Panton Bold" panose="020B060402020202020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Panton Bold" panose="020B060402020202020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3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3340" y="92085"/>
            <a:ext cx="11756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kern="0" dirty="0">
                <a:solidFill>
                  <a:srgbClr val="4472C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Bold"/>
                <a:ea typeface="Panton Bold"/>
                <a:cs typeface="Panton Bold"/>
              </a:rPr>
              <a:t>Особенности проведения ВПР в общеобразовательных организациях в 2025 году</a:t>
            </a:r>
          </a:p>
        </p:txBody>
      </p:sp>
      <p:sp>
        <p:nvSpPr>
          <p:cNvPr id="12" name="Овал 11"/>
          <p:cNvSpPr/>
          <p:nvPr/>
        </p:nvSpPr>
        <p:spPr>
          <a:xfrm>
            <a:off x="-458463" y="3475914"/>
            <a:ext cx="3913632" cy="3678731"/>
          </a:xfrm>
          <a:prstGeom prst="ellipse">
            <a:avLst/>
          </a:prstGeom>
          <a:solidFill>
            <a:srgbClr val="FFFFFF">
              <a:alpha val="20000"/>
            </a:srgbClr>
          </a:solidFill>
        </p:spPr>
        <p:txBody>
          <a:bodyPr wrap="square" lIns="91438" tIns="45719" rIns="91438" bIns="45719">
            <a:spAutoFit/>
          </a:bodyPr>
          <a:lstStyle/>
          <a:p>
            <a:pPr algn="ctr" defTabSz="685783">
              <a:lnSpc>
                <a:spcPct val="80000"/>
              </a:lnSpc>
            </a:pPr>
            <a:r>
              <a:rPr lang="ru-RU" sz="2500" b="1" i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Panton Bold" panose="020B0604020202020204" charset="-52"/>
                <a:ea typeface="+mj-ea"/>
                <a:cs typeface="+mj-cs"/>
              </a:rPr>
              <a:t>Новые предметы:</a:t>
            </a:r>
          </a:p>
          <a:p>
            <a:pPr algn="ctr" defTabSz="685783">
              <a:lnSpc>
                <a:spcPct val="80000"/>
              </a:lnSpc>
            </a:pPr>
            <a:endParaRPr lang="en-GB" sz="2000" b="1" dirty="0">
              <a:solidFill>
                <a:srgbClr val="00B0F0"/>
              </a:solidFill>
              <a:latin typeface="Panton Bold" panose="020B0604020202020204" charset="-52"/>
              <a:ea typeface="+mj-ea"/>
              <a:cs typeface="+mj-cs"/>
            </a:endParaRPr>
          </a:p>
          <a:p>
            <a:pPr algn="ctr" defTabSz="685783">
              <a:lnSpc>
                <a:spcPct val="80000"/>
              </a:lnSpc>
            </a:pPr>
            <a:r>
              <a:rPr lang="ru-RU" sz="2000" b="1" dirty="0">
                <a:solidFill>
                  <a:srgbClr val="00B0F0"/>
                </a:solidFill>
                <a:latin typeface="Panton Bold" panose="020B0604020202020204" charset="-52"/>
                <a:ea typeface="+mj-ea"/>
                <a:cs typeface="+mj-cs"/>
              </a:rPr>
              <a:t>4</a:t>
            </a:r>
            <a:r>
              <a:rPr lang="ru-RU" sz="2000" b="1" dirty="0">
                <a:solidFill>
                  <a:schemeClr val="bg1"/>
                </a:solidFill>
                <a:latin typeface="Panton Bold" panose="020B0604020202020204" charset="-52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Panton Bold" panose="020B0604020202020204" charset="-52"/>
                <a:ea typeface="+mj-ea"/>
                <a:cs typeface="+mj-cs"/>
              </a:rPr>
              <a:t>классы -</a:t>
            </a:r>
            <a:r>
              <a:rPr lang="ru-RU" sz="2000" b="1" dirty="0">
                <a:solidFill>
                  <a:schemeClr val="bg1"/>
                </a:solidFill>
                <a:latin typeface="Panton Bold" panose="020B0604020202020204" charset="-52"/>
                <a:ea typeface="+mj-ea"/>
                <a:cs typeface="+mj-cs"/>
              </a:rPr>
              <a:t> </a:t>
            </a:r>
            <a:r>
              <a:rPr lang="ru-RU" sz="2000" b="1" u="sng" dirty="0">
                <a:solidFill>
                  <a:schemeClr val="bg1"/>
                </a:solidFill>
                <a:latin typeface="Panton Bold" panose="020B0604020202020204" charset="-52"/>
                <a:ea typeface="+mj-ea"/>
                <a:cs typeface="+mj-cs"/>
              </a:rPr>
              <a:t>литературное чтение</a:t>
            </a:r>
            <a:r>
              <a:rPr lang="ru-RU" sz="2000" b="1" dirty="0">
                <a:solidFill>
                  <a:schemeClr val="bg1"/>
                </a:solidFill>
                <a:latin typeface="Panton Bold" panose="020B0604020202020204" charset="-52"/>
                <a:ea typeface="+mj-ea"/>
                <a:cs typeface="+mj-cs"/>
              </a:rPr>
              <a:t>; </a:t>
            </a:r>
            <a:endParaRPr lang="en-GB" sz="2000" b="1" dirty="0">
              <a:solidFill>
                <a:schemeClr val="bg1"/>
              </a:solidFill>
              <a:latin typeface="Panton Bold" panose="020B0604020202020204" charset="-52"/>
              <a:ea typeface="+mj-ea"/>
              <a:cs typeface="+mj-cs"/>
            </a:endParaRPr>
          </a:p>
          <a:p>
            <a:pPr algn="ctr" defTabSz="685783">
              <a:lnSpc>
                <a:spcPct val="80000"/>
              </a:lnSpc>
            </a:pPr>
            <a:endParaRPr lang="en-GB" sz="2000" b="1" dirty="0">
              <a:solidFill>
                <a:srgbClr val="00B0F0"/>
              </a:solidFill>
              <a:latin typeface="Panton Bold" panose="020B0604020202020204" charset="-52"/>
              <a:ea typeface="+mj-ea"/>
              <a:cs typeface="+mj-cs"/>
            </a:endParaRPr>
          </a:p>
          <a:p>
            <a:pPr algn="ctr" defTabSz="685783">
              <a:lnSpc>
                <a:spcPct val="80000"/>
              </a:lnSpc>
            </a:pPr>
            <a:r>
              <a:rPr lang="ru-RU" sz="2000" b="1" dirty="0">
                <a:solidFill>
                  <a:srgbClr val="00B0F0"/>
                </a:solidFill>
                <a:latin typeface="Panton Bold" panose="020B0604020202020204" charset="-52"/>
                <a:ea typeface="+mj-ea"/>
                <a:cs typeface="+mj-cs"/>
              </a:rPr>
              <a:t>5–8</a:t>
            </a:r>
            <a:r>
              <a:rPr lang="ru-RU" sz="2000" b="1" dirty="0">
                <a:solidFill>
                  <a:schemeClr val="bg1"/>
                </a:solidFill>
                <a:latin typeface="Panton Bold" panose="020B0604020202020204" charset="-52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Panton Bold" panose="020B0604020202020204" charset="-52"/>
                <a:ea typeface="+mj-ea"/>
                <a:cs typeface="+mj-cs"/>
              </a:rPr>
              <a:t>и</a:t>
            </a:r>
            <a:r>
              <a:rPr lang="ru-RU" sz="2000" b="1" dirty="0">
                <a:solidFill>
                  <a:schemeClr val="bg1"/>
                </a:solidFill>
                <a:latin typeface="Panton Bold" panose="020B0604020202020204" charset="-52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rgbClr val="00B0F0"/>
                </a:solidFill>
                <a:latin typeface="Panton Bold" panose="020B0604020202020204" charset="-52"/>
                <a:ea typeface="+mj-ea"/>
                <a:cs typeface="+mj-cs"/>
              </a:rPr>
              <a:t>10</a:t>
            </a:r>
            <a:r>
              <a:rPr lang="ru-RU" sz="2000" b="1" dirty="0">
                <a:solidFill>
                  <a:schemeClr val="bg1"/>
                </a:solidFill>
                <a:latin typeface="Panton Bold" panose="020B0604020202020204" charset="-52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Panton Bold" panose="020B0604020202020204" charset="-52"/>
                <a:ea typeface="+mj-ea"/>
                <a:cs typeface="+mj-cs"/>
              </a:rPr>
              <a:t>классы – </a:t>
            </a:r>
            <a:r>
              <a:rPr lang="ru-RU" sz="2000" b="1" u="sng" dirty="0">
                <a:solidFill>
                  <a:schemeClr val="bg1"/>
                </a:solidFill>
                <a:latin typeface="Panton Bold" panose="020B0604020202020204" charset="-52"/>
                <a:ea typeface="+mj-ea"/>
                <a:cs typeface="+mj-cs"/>
              </a:rPr>
              <a:t>литература</a:t>
            </a:r>
            <a:r>
              <a:rPr lang="ru-RU" sz="2000" b="1" dirty="0">
                <a:solidFill>
                  <a:schemeClr val="bg1"/>
                </a:solidFill>
                <a:latin typeface="Panton Bold" panose="020B0604020202020204" charset="-52"/>
                <a:ea typeface="+mj-ea"/>
                <a:cs typeface="+mj-cs"/>
              </a:rPr>
              <a:t>; </a:t>
            </a:r>
            <a:endParaRPr lang="en-GB" sz="2000" b="1" dirty="0">
              <a:solidFill>
                <a:schemeClr val="bg1"/>
              </a:solidFill>
              <a:latin typeface="Panton Bold" panose="020B0604020202020204" charset="-52"/>
              <a:ea typeface="+mj-ea"/>
              <a:cs typeface="+mj-cs"/>
            </a:endParaRPr>
          </a:p>
          <a:p>
            <a:pPr algn="ctr" defTabSz="685783">
              <a:lnSpc>
                <a:spcPct val="80000"/>
              </a:lnSpc>
            </a:pPr>
            <a:endParaRPr lang="en-GB" sz="2000" b="1" dirty="0">
              <a:solidFill>
                <a:srgbClr val="00B0F0"/>
              </a:solidFill>
              <a:latin typeface="Panton Bold" panose="020B0604020202020204" charset="-52"/>
              <a:ea typeface="+mj-ea"/>
              <a:cs typeface="+mj-cs"/>
            </a:endParaRPr>
          </a:p>
          <a:p>
            <a:pPr algn="ctr" defTabSz="685783">
              <a:lnSpc>
                <a:spcPct val="80000"/>
              </a:lnSpc>
            </a:pPr>
            <a:r>
              <a:rPr lang="ru-RU" sz="2000" b="1" dirty="0">
                <a:solidFill>
                  <a:srgbClr val="00B0F0"/>
                </a:solidFill>
                <a:latin typeface="Panton Bold" panose="020B0604020202020204" charset="-52"/>
                <a:ea typeface="+mj-ea"/>
                <a:cs typeface="+mj-cs"/>
              </a:rPr>
              <a:t>7</a:t>
            </a:r>
            <a:r>
              <a:rPr lang="ru-RU" sz="2000" b="1" dirty="0">
                <a:solidFill>
                  <a:schemeClr val="bg1"/>
                </a:solidFill>
                <a:latin typeface="Panton Bold" panose="020B0604020202020204" charset="-52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Panton Bold" panose="020B0604020202020204" charset="-52"/>
                <a:ea typeface="+mj-ea"/>
                <a:cs typeface="+mj-cs"/>
              </a:rPr>
              <a:t>и</a:t>
            </a:r>
            <a:r>
              <a:rPr lang="ru-RU" sz="2000" b="1" dirty="0">
                <a:solidFill>
                  <a:schemeClr val="bg1"/>
                </a:solidFill>
                <a:latin typeface="Panton Bold" panose="020B0604020202020204" charset="-52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rgbClr val="00B0F0"/>
                </a:solidFill>
                <a:latin typeface="Panton Bold" panose="020B0604020202020204" charset="-52"/>
                <a:ea typeface="+mj-ea"/>
                <a:cs typeface="+mj-cs"/>
              </a:rPr>
              <a:t>8</a:t>
            </a:r>
            <a:r>
              <a:rPr lang="ru-RU" sz="2000" b="1" dirty="0">
                <a:solidFill>
                  <a:schemeClr val="bg1"/>
                </a:solidFill>
                <a:latin typeface="Panton Bold" panose="020B0604020202020204" charset="-52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Panton Bold" panose="020B0604020202020204" charset="-52"/>
                <a:ea typeface="+mj-ea"/>
                <a:cs typeface="+mj-cs"/>
              </a:rPr>
              <a:t>классы -</a:t>
            </a:r>
            <a:r>
              <a:rPr lang="ru-RU" sz="2000" b="1" dirty="0">
                <a:solidFill>
                  <a:schemeClr val="bg1"/>
                </a:solidFill>
                <a:latin typeface="Panton Bold" panose="020B0604020202020204" charset="-52"/>
                <a:ea typeface="+mj-ea"/>
                <a:cs typeface="+mj-cs"/>
              </a:rPr>
              <a:t> </a:t>
            </a:r>
            <a:r>
              <a:rPr lang="ru-RU" sz="2000" b="1" u="sng" dirty="0">
                <a:solidFill>
                  <a:schemeClr val="bg1"/>
                </a:solidFill>
                <a:latin typeface="Panton Bold" panose="020B0604020202020204" charset="-52"/>
                <a:ea typeface="+mj-ea"/>
                <a:cs typeface="+mj-cs"/>
              </a:rPr>
              <a:t>информатика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9E57E3F5-5A91-4C21-8501-9D8F32B1A14D}"/>
              </a:ext>
            </a:extLst>
          </p:cNvPr>
          <p:cNvSpPr/>
          <p:nvPr/>
        </p:nvSpPr>
        <p:spPr>
          <a:xfrm>
            <a:off x="7253413" y="697700"/>
            <a:ext cx="2606635" cy="53133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6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Panton Bold" panose="020B0604020202020204" charset="-52"/>
              </a:rPr>
              <a:t>Предметы по выбору</a:t>
            </a:r>
          </a:p>
        </p:txBody>
      </p:sp>
      <p:pic>
        <p:nvPicPr>
          <p:cNvPr id="8" name="Рисунок 7" descr="Назад">
            <a:extLst>
              <a:ext uri="{FF2B5EF4-FFF2-40B4-BE49-F238E27FC236}">
                <a16:creationId xmlns:a16="http://schemas.microsoft.com/office/drawing/2014/main" xmlns="" id="{FDA341E0-58E0-455A-B868-2BA8C30E7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6636623" y="726450"/>
            <a:ext cx="652553" cy="91440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B66F9329-FBF2-4294-8DE5-CCBD177984EC}"/>
              </a:ext>
            </a:extLst>
          </p:cNvPr>
          <p:cNvSpPr/>
          <p:nvPr/>
        </p:nvSpPr>
        <p:spPr>
          <a:xfrm>
            <a:off x="5659581" y="1568982"/>
            <a:ext cx="2606635" cy="6525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Panton Bold" panose="020B0604020202020204" charset="-52"/>
              </a:rPr>
              <a:t>4</a:t>
            </a:r>
            <a:r>
              <a:rPr lang="ru-RU" b="1" dirty="0">
                <a:solidFill>
                  <a:srgbClr val="25355C"/>
                </a:solidFill>
                <a:latin typeface="Panton Bold" panose="020B0604020202020204" charset="-52"/>
              </a:rPr>
              <a:t> класс - по одному предмету</a:t>
            </a:r>
            <a:endParaRPr lang="ru-RU" dirty="0">
              <a:solidFill>
                <a:srgbClr val="25355C"/>
              </a:solidFill>
              <a:latin typeface="Panton Bold" panose="020B0604020202020204" charset="-52"/>
            </a:endParaRPr>
          </a:p>
        </p:txBody>
      </p:sp>
      <p:pic>
        <p:nvPicPr>
          <p:cNvPr id="28" name="Рисунок 27" descr="Назад">
            <a:extLst>
              <a:ext uri="{FF2B5EF4-FFF2-40B4-BE49-F238E27FC236}">
                <a16:creationId xmlns:a16="http://schemas.microsoft.com/office/drawing/2014/main" xmlns="" id="{5B8BDAF5-98A7-470F-85F4-0CFD8FBE5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 flipV="1">
            <a:off x="9824290" y="739373"/>
            <a:ext cx="652553" cy="914403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976E5D0B-D5E3-4602-8CD6-7FB3D4539CCF}"/>
              </a:ext>
            </a:extLst>
          </p:cNvPr>
          <p:cNvSpPr/>
          <p:nvPr/>
        </p:nvSpPr>
        <p:spPr>
          <a:xfrm>
            <a:off x="8826453" y="1560983"/>
            <a:ext cx="2606635" cy="6525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Panton Bold" panose="020B0604020202020204" charset="-52"/>
              </a:rPr>
              <a:t>5 – 8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Panton Bold" panose="020B0604020202020204" charset="-52"/>
              </a:rPr>
              <a:t>классы - по двум предметам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Panton Bold" panose="020B0604020202020204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54B533-A397-4634-88BC-3AB33C93B2CF}"/>
              </a:ext>
            </a:extLst>
          </p:cNvPr>
          <p:cNvSpPr txBox="1"/>
          <p:nvPr/>
        </p:nvSpPr>
        <p:spPr>
          <a:xfrm>
            <a:off x="5701111" y="2262302"/>
            <a:ext cx="2565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Bold" panose="020B0604020202020204" charset="-52"/>
              </a:rPr>
              <a:t>Окружающий мир</a:t>
            </a:r>
          </a:p>
          <a:p>
            <a:pPr algn="ctr"/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Bold" panose="020B0604020202020204" charset="-52"/>
              </a:rPr>
              <a:t>Литературное чтение</a:t>
            </a:r>
          </a:p>
          <a:p>
            <a:pPr algn="ctr"/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Bold" panose="020B0604020202020204" charset="-52"/>
              </a:rPr>
              <a:t>Иностранный язык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4404EB8-F42E-4DBC-A03E-2DE7E6EC7ED5}"/>
              </a:ext>
            </a:extLst>
          </p:cNvPr>
          <p:cNvSpPr txBox="1"/>
          <p:nvPr/>
        </p:nvSpPr>
        <p:spPr>
          <a:xfrm>
            <a:off x="8990916" y="2296267"/>
            <a:ext cx="2399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Bold" panose="020B0604020202020204" charset="-52"/>
              </a:rPr>
              <a:t>История</a:t>
            </a:r>
          </a:p>
          <a:p>
            <a:pPr algn="ctr"/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Bold" panose="020B0604020202020204" charset="-52"/>
              </a:rPr>
              <a:t>Обществознание</a:t>
            </a:r>
          </a:p>
          <a:p>
            <a:pPr algn="ctr"/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Bold" panose="020B0604020202020204" charset="-52"/>
              </a:rPr>
              <a:t>Литература</a:t>
            </a:r>
          </a:p>
          <a:p>
            <a:pPr algn="ctr"/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Bold" panose="020B0604020202020204" charset="-52"/>
              </a:rPr>
              <a:t>Иностранный язык</a:t>
            </a:r>
          </a:p>
          <a:p>
            <a:pPr algn="ctr"/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Bold" panose="020B0604020202020204" charset="-52"/>
              </a:rPr>
              <a:t>География</a:t>
            </a:r>
          </a:p>
          <a:p>
            <a:pPr algn="ctr"/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Bold" panose="020B0604020202020204" charset="-52"/>
              </a:rPr>
              <a:t>Биология</a:t>
            </a:r>
          </a:p>
          <a:p>
            <a:pPr algn="ctr"/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Bold" panose="020B0604020202020204" charset="-52"/>
              </a:rPr>
              <a:t>Физика</a:t>
            </a:r>
          </a:p>
          <a:p>
            <a:pPr algn="ctr"/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Bold" panose="020B0604020202020204" charset="-52"/>
              </a:rPr>
              <a:t>Информатика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97FD4A28-9038-46AF-9B26-560DBC7A5F45}"/>
              </a:ext>
            </a:extLst>
          </p:cNvPr>
          <p:cNvSpPr/>
          <p:nvPr/>
        </p:nvSpPr>
        <p:spPr>
          <a:xfrm>
            <a:off x="5659581" y="3249179"/>
            <a:ext cx="2606635" cy="7694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Panton Bold" panose="020B0604020202020204" charset="-52"/>
              </a:rPr>
              <a:t>4</a:t>
            </a:r>
            <a:r>
              <a:rPr lang="ru-RU" b="1" dirty="0">
                <a:solidFill>
                  <a:srgbClr val="25355C"/>
                </a:solidFill>
                <a:latin typeface="Panton Bold" panose="020B0604020202020204" charset="-52"/>
              </a:rPr>
              <a:t> класс (все предметы)  - </a:t>
            </a:r>
            <a:r>
              <a:rPr lang="ru-RU" b="1" dirty="0">
                <a:solidFill>
                  <a:srgbClr val="00B0F0"/>
                </a:solidFill>
                <a:latin typeface="Panton Bold" panose="020B0604020202020204" charset="-52"/>
              </a:rPr>
              <a:t>45</a:t>
            </a:r>
            <a:r>
              <a:rPr lang="ru-RU" b="1" dirty="0">
                <a:solidFill>
                  <a:srgbClr val="25355C"/>
                </a:solidFill>
                <a:latin typeface="Panton Bold" panose="020B0604020202020204" charset="-52"/>
              </a:rPr>
              <a:t> минут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3A3D66A5-5609-4A23-93C8-DF682324B0EE}"/>
              </a:ext>
            </a:extLst>
          </p:cNvPr>
          <p:cNvSpPr/>
          <p:nvPr/>
        </p:nvSpPr>
        <p:spPr>
          <a:xfrm>
            <a:off x="5659581" y="4081996"/>
            <a:ext cx="2606635" cy="7694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lnSpc>
                <a:spcPct val="80000"/>
              </a:lnSpc>
            </a:pPr>
            <a:r>
              <a:rPr lang="ru-RU" b="1" dirty="0">
                <a:solidFill>
                  <a:srgbClr val="00B0F0"/>
                </a:solidFill>
                <a:latin typeface="Panton Bold" panose="020B0604020202020204" charset="-52"/>
              </a:rPr>
              <a:t>10</a:t>
            </a:r>
            <a:r>
              <a:rPr lang="ru-RU" b="1" dirty="0">
                <a:solidFill>
                  <a:srgbClr val="25355C"/>
                </a:solidFill>
                <a:latin typeface="Panton Bold" panose="020B0604020202020204" charset="-52"/>
              </a:rPr>
              <a:t> класс (все предметы) -  </a:t>
            </a:r>
            <a:r>
              <a:rPr lang="ru-RU" b="1" dirty="0">
                <a:solidFill>
                  <a:srgbClr val="00B0F0"/>
                </a:solidFill>
                <a:latin typeface="Panton Bold" panose="020B0604020202020204" charset="-52"/>
              </a:rPr>
              <a:t>90</a:t>
            </a:r>
            <a:r>
              <a:rPr lang="ru-RU" b="1" dirty="0">
                <a:solidFill>
                  <a:srgbClr val="25355C"/>
                </a:solidFill>
                <a:latin typeface="Panton Bold" panose="020B0604020202020204" charset="-52"/>
              </a:rPr>
              <a:t> минут 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7858BAEF-66DC-4C05-9A0D-0DA95E79C8A3}"/>
              </a:ext>
            </a:extLst>
          </p:cNvPr>
          <p:cNvSpPr/>
          <p:nvPr/>
        </p:nvSpPr>
        <p:spPr>
          <a:xfrm>
            <a:off x="5680347" y="4934167"/>
            <a:ext cx="5752743" cy="7694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Panton Bold" panose="020B0604020202020204" charset="-52"/>
              </a:rPr>
              <a:t>5-8</a:t>
            </a:r>
            <a:r>
              <a:rPr lang="ru-RU" b="1" dirty="0">
                <a:solidFill>
                  <a:srgbClr val="25355C"/>
                </a:solidFill>
                <a:latin typeface="Panton Bold" panose="020B0604020202020204" charset="-52"/>
              </a:rPr>
              <a:t> классы (математика, география, биология, информатика, физика, химия) -  </a:t>
            </a:r>
            <a:r>
              <a:rPr lang="ru-RU" b="1" dirty="0">
                <a:solidFill>
                  <a:srgbClr val="00B0F0"/>
                </a:solidFill>
                <a:latin typeface="Panton Bold" panose="020B0604020202020204" charset="-52"/>
              </a:rPr>
              <a:t>90</a:t>
            </a:r>
            <a:r>
              <a:rPr lang="ru-RU" b="1" dirty="0">
                <a:solidFill>
                  <a:srgbClr val="25355C"/>
                </a:solidFill>
                <a:latin typeface="Panton Bold" panose="020B0604020202020204" charset="-52"/>
              </a:rPr>
              <a:t> минут</a:t>
            </a:r>
          </a:p>
        </p:txBody>
      </p:sp>
      <p:pic>
        <p:nvPicPr>
          <p:cNvPr id="18" name="Рисунок 17" descr="Возврат">
            <a:extLst>
              <a:ext uri="{FF2B5EF4-FFF2-40B4-BE49-F238E27FC236}">
                <a16:creationId xmlns:a16="http://schemas.microsoft.com/office/drawing/2014/main" xmlns="" id="{8AED2268-2B3C-4E0B-9133-F88346BEA5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5400000">
            <a:off x="5149027" y="1759090"/>
            <a:ext cx="914400" cy="914400"/>
          </a:xfrm>
          <a:prstGeom prst="rect">
            <a:avLst/>
          </a:prstGeom>
        </p:spPr>
      </p:pic>
      <p:pic>
        <p:nvPicPr>
          <p:cNvPr id="34" name="Рисунок 33" descr="Возврат">
            <a:extLst>
              <a:ext uri="{FF2B5EF4-FFF2-40B4-BE49-F238E27FC236}">
                <a16:creationId xmlns:a16="http://schemas.microsoft.com/office/drawing/2014/main" xmlns="" id="{95E54D2A-1D18-4F0C-8C6B-34F35D9F27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5400000" flipV="1">
            <a:off x="11041861" y="1771835"/>
            <a:ext cx="914400" cy="91440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7722F27-EECB-4486-87B3-137AC0EE5AE9}"/>
              </a:ext>
            </a:extLst>
          </p:cNvPr>
          <p:cNvSpPr/>
          <p:nvPr/>
        </p:nvSpPr>
        <p:spPr>
          <a:xfrm>
            <a:off x="4671478" y="5812690"/>
            <a:ext cx="7405255" cy="889009"/>
          </a:xfrm>
          <a:prstGeom prst="rect">
            <a:avLst/>
          </a:prstGeom>
          <a:solidFill>
            <a:schemeClr val="accent1">
              <a:lumMod val="20000"/>
              <a:lumOff val="80000"/>
              <a:alpha val="13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Bold" panose="020B0604020202020204" charset="-52"/>
              </a:rPr>
              <a:t>Обучающиеся,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Bold" panose="020B0604020202020204" charset="-52"/>
              </a:rPr>
              <a:t> принявшие участие в региональной или в общероссийской оценке </a:t>
            </a:r>
            <a:b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Bold" panose="020B0604020202020204" charset="-52"/>
              </a:rPr>
            </a:b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Bold" panose="020B0604020202020204" charset="-52"/>
              </a:rPr>
              <a:t>по модели PISA осенью </a:t>
            </a:r>
            <a:r>
              <a:rPr lang="ru-RU" sz="1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Bold" panose="020B0604020202020204" charset="-52"/>
              </a:rPr>
              <a:t>2024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Bold" panose="020B0604020202020204" charset="-52"/>
              </a:rPr>
              <a:t> года, участие в ВПР весной </a:t>
            </a:r>
            <a:r>
              <a:rPr lang="ru-RU" sz="1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Bold" panose="020B0604020202020204" charset="-52"/>
              </a:rPr>
              <a:t>2025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Bold" panose="020B0604020202020204" charset="-52"/>
              </a:rPr>
              <a:t> года не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Bold" panose="020B0604020202020204" charset="-52"/>
              </a:rPr>
              <a:t>принимают (УСОШ, ССОШ 1, ПЛЛШ, СТСОШ)</a:t>
            </a:r>
            <a:endParaRPr lang="ru-RU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F306C823-C91D-4498-A1CF-958128F772D6}"/>
              </a:ext>
            </a:extLst>
          </p:cNvPr>
          <p:cNvSpPr/>
          <p:nvPr/>
        </p:nvSpPr>
        <p:spPr>
          <a:xfrm>
            <a:off x="232616" y="553747"/>
            <a:ext cx="2600387" cy="1054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lnSpc>
                <a:spcPct val="80000"/>
              </a:lnSpc>
            </a:pPr>
            <a:r>
              <a:rPr lang="ru-RU" sz="2400" b="1" u="sng" dirty="0">
                <a:solidFill>
                  <a:srgbClr val="25355C"/>
                </a:solidFill>
                <a:latin typeface="Panton Bold" panose="020B0604020202020204" charset="-52"/>
              </a:rPr>
              <a:t>Сроки:</a:t>
            </a:r>
          </a:p>
          <a:p>
            <a:pPr algn="ctr" defTabSz="685783">
              <a:lnSpc>
                <a:spcPct val="80000"/>
              </a:lnSpc>
            </a:pPr>
            <a:endParaRPr lang="ru-RU" b="1" dirty="0">
              <a:solidFill>
                <a:srgbClr val="00B0F0"/>
              </a:solidFill>
              <a:latin typeface="Panton Bold" panose="020B0604020202020204" charset="-52"/>
            </a:endParaRPr>
          </a:p>
          <a:p>
            <a:pPr algn="ctr" defTabSz="685783">
              <a:lnSpc>
                <a:spcPct val="80000"/>
              </a:lnSpc>
            </a:pPr>
            <a:r>
              <a:rPr lang="ru-RU" b="1" dirty="0">
                <a:solidFill>
                  <a:srgbClr val="00B0F0"/>
                </a:solidFill>
                <a:latin typeface="Panton Bold" panose="020B0604020202020204" charset="-52"/>
              </a:rPr>
              <a:t>11</a:t>
            </a:r>
            <a:r>
              <a:rPr lang="ru-RU" b="1" dirty="0">
                <a:solidFill>
                  <a:srgbClr val="25355C"/>
                </a:solidFill>
                <a:latin typeface="Panton Bold" panose="020B0604020202020204" charset="-52"/>
              </a:rPr>
              <a:t> апреля</a:t>
            </a:r>
            <a:r>
              <a:rPr lang="en-GB" b="1" dirty="0">
                <a:solidFill>
                  <a:srgbClr val="25355C"/>
                </a:solidFill>
                <a:latin typeface="Panton Bold" panose="020B0604020202020204" charset="-52"/>
              </a:rPr>
              <a:t> </a:t>
            </a:r>
            <a:r>
              <a:rPr lang="ru-RU" b="1" dirty="0">
                <a:solidFill>
                  <a:srgbClr val="25355C"/>
                </a:solidFill>
                <a:latin typeface="Panton Bold" panose="020B0604020202020204" charset="-52"/>
              </a:rPr>
              <a:t>-</a:t>
            </a:r>
            <a:r>
              <a:rPr lang="en-GB" b="1" dirty="0">
                <a:solidFill>
                  <a:srgbClr val="25355C"/>
                </a:solidFill>
                <a:latin typeface="Panton Bold" panose="020B0604020202020204" charset="-52"/>
              </a:rPr>
              <a:t> </a:t>
            </a:r>
            <a:r>
              <a:rPr lang="ru-RU" b="1" dirty="0">
                <a:solidFill>
                  <a:srgbClr val="00B0F0"/>
                </a:solidFill>
                <a:latin typeface="Panton Bold" panose="020B0604020202020204" charset="-52"/>
              </a:rPr>
              <a:t>16</a:t>
            </a:r>
            <a:r>
              <a:rPr lang="ru-RU" b="1" dirty="0">
                <a:solidFill>
                  <a:srgbClr val="25355C"/>
                </a:solidFill>
                <a:latin typeface="Panton Bold" panose="020B0604020202020204" charset="-52"/>
              </a:rPr>
              <a:t> мая </a:t>
            </a:r>
            <a:r>
              <a:rPr lang="ru-RU" b="1" dirty="0">
                <a:solidFill>
                  <a:srgbClr val="00B0F0"/>
                </a:solidFill>
                <a:latin typeface="Panton Bold" panose="020B0604020202020204" charset="-52"/>
              </a:rPr>
              <a:t>2025</a:t>
            </a:r>
            <a:r>
              <a:rPr lang="ru-RU" b="1" dirty="0">
                <a:solidFill>
                  <a:srgbClr val="25355C"/>
                </a:solidFill>
                <a:latin typeface="Panton Bold" panose="020B0604020202020204" charset="-52"/>
              </a:rPr>
              <a:t> года</a:t>
            </a:r>
          </a:p>
        </p:txBody>
      </p:sp>
      <p:pic>
        <p:nvPicPr>
          <p:cNvPr id="37" name="Рисунок 36" descr="Восклицательный знак">
            <a:extLst>
              <a:ext uri="{FF2B5EF4-FFF2-40B4-BE49-F238E27FC236}">
                <a16:creationId xmlns:a16="http://schemas.microsoft.com/office/drawing/2014/main" xmlns="" id="{64443848-1854-456C-A044-2ABB70EF37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657064" y="6117741"/>
            <a:ext cx="583957" cy="583957"/>
          </a:xfrm>
          <a:prstGeom prst="rect">
            <a:avLst/>
          </a:prstGeom>
        </p:spPr>
      </p:pic>
      <p:pic>
        <p:nvPicPr>
          <p:cNvPr id="38" name="Рисунок 37" descr="Восклицательный знак">
            <a:extLst>
              <a:ext uri="{FF2B5EF4-FFF2-40B4-BE49-F238E27FC236}">
                <a16:creationId xmlns:a16="http://schemas.microsoft.com/office/drawing/2014/main" xmlns="" id="{41A4E2E7-D266-44EB-A64A-AAE9BBEC73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607415" y="6117741"/>
            <a:ext cx="583957" cy="583957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02B42C1F-F61F-4489-BD71-93A542191809}"/>
              </a:ext>
            </a:extLst>
          </p:cNvPr>
          <p:cNvSpPr/>
          <p:nvPr/>
        </p:nvSpPr>
        <p:spPr>
          <a:xfrm>
            <a:off x="2978977" y="935950"/>
            <a:ext cx="2600387" cy="922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lnSpc>
                <a:spcPct val="80000"/>
              </a:lnSpc>
            </a:pPr>
            <a:r>
              <a:rPr lang="ru-RU" b="1" dirty="0">
                <a:solidFill>
                  <a:srgbClr val="25355C"/>
                </a:solidFill>
                <a:latin typeface="Panton Bold" panose="020B0604020202020204" charset="-52"/>
              </a:rPr>
              <a:t>Участники:</a:t>
            </a:r>
          </a:p>
          <a:p>
            <a:pPr algn="ctr" defTabSz="685783">
              <a:lnSpc>
                <a:spcPct val="80000"/>
              </a:lnSpc>
            </a:pPr>
            <a:r>
              <a:rPr lang="ru-RU" sz="2000" b="1" dirty="0">
                <a:solidFill>
                  <a:srgbClr val="00B0F0"/>
                </a:solidFill>
                <a:latin typeface="Panton Bold" panose="020B0604020202020204" charset="-52"/>
              </a:rPr>
              <a:t>4-8</a:t>
            </a:r>
            <a:r>
              <a:rPr lang="ru-RU" b="1" dirty="0">
                <a:solidFill>
                  <a:srgbClr val="25355C"/>
                </a:solidFill>
                <a:latin typeface="Panton Bold" panose="020B0604020202020204" charset="-52"/>
              </a:rPr>
              <a:t> и </a:t>
            </a:r>
            <a:r>
              <a:rPr lang="ru-RU" sz="2000" b="1" dirty="0">
                <a:solidFill>
                  <a:srgbClr val="00B0F0"/>
                </a:solidFill>
                <a:latin typeface="Panton Bold" panose="020B0604020202020204" charset="-52"/>
              </a:rPr>
              <a:t>10</a:t>
            </a:r>
            <a:r>
              <a:rPr lang="ru-RU" b="1" dirty="0">
                <a:solidFill>
                  <a:srgbClr val="25355C"/>
                </a:solidFill>
                <a:latin typeface="Panton Bold" panose="020B0604020202020204" charset="-52"/>
              </a:rPr>
              <a:t> классы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xmlns="" id="{480F29CA-328D-4215-8207-A334945A8B26}"/>
              </a:ext>
            </a:extLst>
          </p:cNvPr>
          <p:cNvSpPr/>
          <p:nvPr/>
        </p:nvSpPr>
        <p:spPr>
          <a:xfrm>
            <a:off x="3355043" y="1725477"/>
            <a:ext cx="1735039" cy="6753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25355C"/>
                </a:solidFill>
                <a:latin typeface="Panton Bold" panose="020B0604020202020204" charset="-52"/>
              </a:rPr>
              <a:t>11 </a:t>
            </a:r>
            <a:r>
              <a:rPr lang="ru-RU" dirty="0">
                <a:solidFill>
                  <a:srgbClr val="25355C"/>
                </a:solidFill>
                <a:latin typeface="Panton Bold" panose="020B0604020202020204" charset="-52"/>
              </a:rPr>
              <a:t>классы</a:t>
            </a:r>
          </a:p>
        </p:txBody>
      </p:sp>
      <p:pic>
        <p:nvPicPr>
          <p:cNvPr id="43" name="Рисунок 42" descr="Закрыть">
            <a:extLst>
              <a:ext uri="{FF2B5EF4-FFF2-40B4-BE49-F238E27FC236}">
                <a16:creationId xmlns:a16="http://schemas.microsoft.com/office/drawing/2014/main" xmlns="" id="{DE9BB98C-EBE8-4F9B-BC65-4FFAA20FE9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737319" y="1619640"/>
            <a:ext cx="914400" cy="914400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2599E8E7-FA44-402A-A048-B884989608CA}"/>
              </a:ext>
            </a:extLst>
          </p:cNvPr>
          <p:cNvSpPr/>
          <p:nvPr/>
        </p:nvSpPr>
        <p:spPr>
          <a:xfrm>
            <a:off x="242565" y="1748565"/>
            <a:ext cx="2590435" cy="1515700"/>
          </a:xfrm>
          <a:prstGeom prst="rect">
            <a:avLst/>
          </a:prstGeom>
          <a:solidFill>
            <a:schemeClr val="accent1">
              <a:lumMod val="20000"/>
              <a:lumOff val="80000"/>
              <a:alpha val="18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Panton Bold" panose="020B0604020202020204" charset="-52"/>
              </a:rPr>
              <a:t>«Русский язык» </a:t>
            </a:r>
            <a:br>
              <a:rPr lang="ru-RU" b="1" dirty="0">
                <a:solidFill>
                  <a:schemeClr val="bg1"/>
                </a:solidFill>
                <a:latin typeface="Panton Bold" panose="020B0604020202020204" charset="-52"/>
              </a:rPr>
            </a:br>
            <a:r>
              <a:rPr lang="ru-RU" b="1" dirty="0">
                <a:solidFill>
                  <a:schemeClr val="bg1"/>
                </a:solidFill>
                <a:latin typeface="Panton Bold" panose="020B0604020202020204" charset="-52"/>
              </a:rPr>
              <a:t>Работа в 4 классе только из одной части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xmlns="" id="{0641F47E-A76A-42A3-8175-29BF112BB456}"/>
              </a:ext>
            </a:extLst>
          </p:cNvPr>
          <p:cNvSpPr/>
          <p:nvPr/>
        </p:nvSpPr>
        <p:spPr>
          <a:xfrm>
            <a:off x="666317" y="2951407"/>
            <a:ext cx="1758707" cy="6753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lnSpc>
                <a:spcPct val="80000"/>
              </a:lnSpc>
            </a:pPr>
            <a:r>
              <a:rPr lang="ru-RU" b="1" dirty="0">
                <a:solidFill>
                  <a:srgbClr val="25355C"/>
                </a:solidFill>
                <a:latin typeface="Panton Bold" panose="020B0604020202020204" charset="-52"/>
              </a:rPr>
              <a:t>Диктант</a:t>
            </a:r>
          </a:p>
        </p:txBody>
      </p:sp>
      <p:pic>
        <p:nvPicPr>
          <p:cNvPr id="45" name="Рисунок 44" descr="Закрыть">
            <a:extLst>
              <a:ext uri="{FF2B5EF4-FFF2-40B4-BE49-F238E27FC236}">
                <a16:creationId xmlns:a16="http://schemas.microsoft.com/office/drawing/2014/main" xmlns="" id="{838AE241-ADC6-4F23-BC05-F7056C4510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75607" y="2845653"/>
            <a:ext cx="914400" cy="914400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0C44FC2C-CC04-475B-A88C-BABD02B1282B}"/>
              </a:ext>
            </a:extLst>
          </p:cNvPr>
          <p:cNvSpPr/>
          <p:nvPr/>
        </p:nvSpPr>
        <p:spPr>
          <a:xfrm>
            <a:off x="2886541" y="3514579"/>
            <a:ext cx="2600387" cy="922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lnSpc>
                <a:spcPct val="80000"/>
              </a:lnSpc>
            </a:pPr>
            <a:r>
              <a:rPr lang="ru-RU" b="1" dirty="0">
                <a:solidFill>
                  <a:srgbClr val="25355C"/>
                </a:solidFill>
                <a:latin typeface="Panton Bold" panose="020B0604020202020204" charset="-52"/>
              </a:rPr>
              <a:t>«Иностранный язык» для всех параллелей</a:t>
            </a:r>
          </a:p>
        </p:txBody>
      </p:sp>
      <p:sp>
        <p:nvSpPr>
          <p:cNvPr id="16" name="Половина рамки 15"/>
          <p:cNvSpPr/>
          <p:nvPr/>
        </p:nvSpPr>
        <p:spPr>
          <a:xfrm rot="19064603" flipV="1">
            <a:off x="3797521" y="2945255"/>
            <a:ext cx="1253611" cy="424958"/>
          </a:xfrm>
          <a:prstGeom prst="halfFram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pic>
        <p:nvPicPr>
          <p:cNvPr id="50" name="Рисунок 49" descr="Книги">
            <a:extLst>
              <a:ext uri="{FF2B5EF4-FFF2-40B4-BE49-F238E27FC236}">
                <a16:creationId xmlns:a16="http://schemas.microsoft.com/office/drawing/2014/main" xmlns="" id="{7756EDE2-CA7F-43C4-A377-D02745EA61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440730" y="4372260"/>
            <a:ext cx="1576759" cy="157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94F573-E493-4E35-B880-F12306C9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7305" y="6410792"/>
            <a:ext cx="348497" cy="366183"/>
          </a:xfrm>
        </p:spPr>
        <p:txBody>
          <a:bodyPr/>
          <a:lstStyle/>
          <a:p>
            <a:fld id="{F05E849C-5F29-4ED4-856D-0A541E2140E8}" type="slidenum">
              <a:rPr lang="ru-RU" smtClean="0">
                <a:solidFill>
                  <a:prstClr val="white"/>
                </a:solidFill>
              </a:rPr>
              <a:pPr/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15F131F-0F8F-4F15-9888-00412F14B254}"/>
              </a:ext>
            </a:extLst>
          </p:cNvPr>
          <p:cNvSpPr txBox="1"/>
          <p:nvPr/>
        </p:nvSpPr>
        <p:spPr>
          <a:xfrm>
            <a:off x="7767229" y="427318"/>
            <a:ext cx="368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anton Bold" panose="020B0604020202020204" charset="-52"/>
              </a:rPr>
              <a:t>Использование сайта ФИОКО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A64A473-F3C0-4F02-B8D2-1DEEB6C4FFF7}"/>
              </a:ext>
            </a:extLst>
          </p:cNvPr>
          <p:cNvSpPr/>
          <p:nvPr/>
        </p:nvSpPr>
        <p:spPr>
          <a:xfrm>
            <a:off x="1791656" y="4543"/>
            <a:ext cx="8252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/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Bold" panose="020B0604020202020204" charset="-52"/>
              </a:rPr>
              <a:t>Рекомендации по подготовке и проведению  ВПР в 2025 году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203FE19-8B36-4F7F-99B9-EAE21177E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27" b="34611"/>
          <a:stretch/>
        </p:blipFill>
        <p:spPr>
          <a:xfrm>
            <a:off x="7256267" y="868998"/>
            <a:ext cx="4331660" cy="292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91DB84F-5D7A-4128-96AC-F9350CF4FEC2}"/>
              </a:ext>
            </a:extLst>
          </p:cNvPr>
          <p:cNvSpPr/>
          <p:nvPr/>
        </p:nvSpPr>
        <p:spPr>
          <a:xfrm>
            <a:off x="8928683" y="1632715"/>
            <a:ext cx="1919461" cy="4762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Линия со стрелкой: изгиб по часовой стрелке">
            <a:extLst>
              <a:ext uri="{FF2B5EF4-FFF2-40B4-BE49-F238E27FC236}">
                <a16:creationId xmlns:a16="http://schemas.microsoft.com/office/drawing/2014/main" xmlns="" id="{412CF513-F2E5-4623-BC41-C4087926B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433092" flipH="1">
            <a:off x="8961959" y="683836"/>
            <a:ext cx="536581" cy="6534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F264CA0-8490-4291-A300-6177AACE39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2196" r="33622"/>
          <a:stretch/>
        </p:blipFill>
        <p:spPr>
          <a:xfrm>
            <a:off x="7256267" y="4222806"/>
            <a:ext cx="4331660" cy="2554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Угловые стрелки">
            <a:extLst>
              <a:ext uri="{FF2B5EF4-FFF2-40B4-BE49-F238E27FC236}">
                <a16:creationId xmlns:a16="http://schemas.microsoft.com/office/drawing/2014/main" xmlns="" id="{6D2407DD-7CA4-4EDA-A065-A33AB7A81F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6200000" flipH="1">
            <a:off x="7256270" y="3832220"/>
            <a:ext cx="323401" cy="323401"/>
          </a:xfrm>
          <a:prstGeom prst="rect">
            <a:avLst/>
          </a:prstGeom>
        </p:spPr>
      </p:pic>
      <p:pic>
        <p:nvPicPr>
          <p:cNvPr id="24" name="Рисунок 23" descr="Угловые стрелки">
            <a:extLst>
              <a:ext uri="{FF2B5EF4-FFF2-40B4-BE49-F238E27FC236}">
                <a16:creationId xmlns:a16="http://schemas.microsoft.com/office/drawing/2014/main" xmlns="" id="{143788D4-FA23-4934-97D0-D067B8B157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6200000" flipH="1">
            <a:off x="9317514" y="3822915"/>
            <a:ext cx="323401" cy="323401"/>
          </a:xfrm>
          <a:prstGeom prst="rect">
            <a:avLst/>
          </a:prstGeom>
        </p:spPr>
      </p:pic>
      <p:pic>
        <p:nvPicPr>
          <p:cNvPr id="25" name="Рисунок 24" descr="Угловые стрелки">
            <a:extLst>
              <a:ext uri="{FF2B5EF4-FFF2-40B4-BE49-F238E27FC236}">
                <a16:creationId xmlns:a16="http://schemas.microsoft.com/office/drawing/2014/main" xmlns="" id="{55DAF885-133E-4D3A-BD8F-4E57AB4452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6200000" flipH="1">
            <a:off x="11199552" y="3827490"/>
            <a:ext cx="323401" cy="32340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3DBACC68-FC6C-420C-8A89-6661F117F5C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3075" r="18141" b="53210"/>
          <a:stretch/>
        </p:blipFill>
        <p:spPr>
          <a:xfrm>
            <a:off x="210683" y="840180"/>
            <a:ext cx="6600091" cy="2625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 descr="Линия со стрелкой: изгиб по часовой стрелке">
            <a:extLst>
              <a:ext uri="{FF2B5EF4-FFF2-40B4-BE49-F238E27FC236}">
                <a16:creationId xmlns:a16="http://schemas.microsoft.com/office/drawing/2014/main" xmlns="" id="{E84FB072-1226-4E74-A184-6644F439F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8130530">
            <a:off x="8249663" y="3323390"/>
            <a:ext cx="2539165" cy="2754976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1E7077E2-5FD2-44FE-A027-3BA2D06CCB70}"/>
              </a:ext>
            </a:extLst>
          </p:cNvPr>
          <p:cNvSpPr/>
          <p:nvPr/>
        </p:nvSpPr>
        <p:spPr>
          <a:xfrm>
            <a:off x="7425800" y="4700879"/>
            <a:ext cx="1101675" cy="6695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8897" y="379032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spc="-10" dirty="0">
                <a:solidFill>
                  <a:schemeClr val="bg1"/>
                </a:solidFill>
                <a:latin typeface="Arial"/>
                <a:cs typeface="Arial"/>
              </a:rPr>
              <a:t>Федеральный</a:t>
            </a:r>
            <a:r>
              <a:rPr lang="ru-RU" b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b="1" spc="60" dirty="0">
                <a:solidFill>
                  <a:schemeClr val="bg1"/>
                </a:solidFill>
                <a:latin typeface="Arial"/>
                <a:cs typeface="Arial"/>
              </a:rPr>
              <a:t>институт</a:t>
            </a:r>
            <a:r>
              <a:rPr lang="ru-RU" b="1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b="1" spc="75" dirty="0">
                <a:solidFill>
                  <a:schemeClr val="bg1"/>
                </a:solidFill>
                <a:latin typeface="Arial"/>
                <a:cs typeface="Arial"/>
              </a:rPr>
              <a:t>оценки</a:t>
            </a:r>
            <a:r>
              <a:rPr lang="ru-RU" b="1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b="1" spc="95" dirty="0">
                <a:solidFill>
                  <a:schemeClr val="bg1"/>
                </a:solidFill>
                <a:latin typeface="Arial"/>
                <a:cs typeface="Arial"/>
              </a:rPr>
              <a:t>качества </a:t>
            </a:r>
            <a:r>
              <a:rPr lang="ru-RU" b="1" dirty="0">
                <a:solidFill>
                  <a:schemeClr val="bg1"/>
                </a:solidFill>
                <a:latin typeface="Arial"/>
                <a:cs typeface="Arial"/>
              </a:rPr>
              <a:t>образования</a:t>
            </a:r>
            <a:r>
              <a:rPr lang="ru-RU" b="1" spc="11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b="1" spc="-10" dirty="0">
                <a:solidFill>
                  <a:schemeClr val="bg1"/>
                </a:solidFill>
                <a:latin typeface="Arial"/>
                <a:cs typeface="Arial"/>
              </a:rPr>
              <a:t>опубликовал</a:t>
            </a:r>
            <a:r>
              <a:rPr lang="ru-RU" b="1" spc="9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b="1" spc="-10" dirty="0">
                <a:solidFill>
                  <a:schemeClr val="bg1"/>
                </a:solidFill>
                <a:latin typeface="Arial"/>
                <a:cs typeface="Arial"/>
              </a:rPr>
              <a:t>обновленные</a:t>
            </a:r>
            <a:r>
              <a:rPr lang="ru-RU" b="1" spc="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/>
                <a:cs typeface="Arial"/>
              </a:rPr>
              <a:t>образцы</a:t>
            </a:r>
            <a:r>
              <a:rPr lang="ru-RU" b="1" spc="1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b="1" spc="-50" dirty="0">
                <a:solidFill>
                  <a:schemeClr val="bg1"/>
                </a:solidFill>
                <a:latin typeface="Arial"/>
                <a:cs typeface="Arial"/>
              </a:rPr>
              <a:t>и </a:t>
            </a:r>
            <a:r>
              <a:rPr lang="ru-RU" b="1" dirty="0">
                <a:solidFill>
                  <a:schemeClr val="bg1"/>
                </a:solidFill>
                <a:latin typeface="Arial"/>
                <a:cs typeface="Arial"/>
              </a:rPr>
              <a:t>описания</a:t>
            </a:r>
            <a:r>
              <a:rPr lang="ru-RU" b="1" spc="9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/>
                <a:cs typeface="Arial"/>
              </a:rPr>
              <a:t>проверочных</a:t>
            </a:r>
            <a:r>
              <a:rPr lang="ru-RU" b="1" spc="9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b="1" spc="114" dirty="0" smtClean="0">
                <a:solidFill>
                  <a:schemeClr val="bg1"/>
                </a:solidFill>
                <a:latin typeface="Arial"/>
                <a:cs typeface="Arial"/>
              </a:rPr>
              <a:t>работ</a:t>
            </a:r>
            <a:r>
              <a:rPr lang="en-US" b="1" spc="114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b="1" spc="-110" dirty="0" smtClean="0">
                <a:solidFill>
                  <a:schemeClr val="bg1"/>
                </a:solidFill>
                <a:latin typeface="Arial"/>
                <a:cs typeface="Arial"/>
              </a:rPr>
              <a:t>для</a:t>
            </a:r>
            <a:r>
              <a:rPr lang="ru-RU" b="1" spc="3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/>
                <a:cs typeface="Arial"/>
              </a:rPr>
              <a:t>проведения </a:t>
            </a:r>
            <a:r>
              <a:rPr lang="ru-RU" b="1" spc="-280" dirty="0">
                <a:solidFill>
                  <a:schemeClr val="bg1"/>
                </a:solidFill>
                <a:latin typeface="Arial"/>
                <a:cs typeface="Arial"/>
              </a:rPr>
              <a:t>ВПР</a:t>
            </a:r>
            <a:r>
              <a:rPr lang="ru-RU" b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b="1" spc="-60" dirty="0">
                <a:solidFill>
                  <a:schemeClr val="bg1"/>
                </a:solidFill>
                <a:latin typeface="Arial"/>
                <a:cs typeface="Arial"/>
              </a:rPr>
              <a:t>в </a:t>
            </a:r>
            <a:r>
              <a:rPr lang="ru-RU" b="1" dirty="0">
                <a:solidFill>
                  <a:schemeClr val="bg1"/>
                </a:solidFill>
                <a:latin typeface="Arial"/>
                <a:cs typeface="Arial"/>
              </a:rPr>
              <a:t>2025</a:t>
            </a:r>
            <a:r>
              <a:rPr lang="ru-RU" b="1" spc="-20" dirty="0">
                <a:solidFill>
                  <a:schemeClr val="bg1"/>
                </a:solidFill>
                <a:latin typeface="Arial"/>
                <a:cs typeface="Arial"/>
              </a:rPr>
              <a:t> году.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8946" y="5370429"/>
            <a:ext cx="62406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https://fioco.ru/nav-vpr-oo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0792" y="567809"/>
            <a:ext cx="52259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Уважаемые родители!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58026" y="1670043"/>
            <a:ext cx="485152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ВПР – это не экзамен!!!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99" y="1918350"/>
            <a:ext cx="2501663" cy="2501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1596430"/>
            <a:ext cx="3114675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4735" y="3434741"/>
            <a:ext cx="7206017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/>
              <a:t>Задания и критерии оценивания ВПР </a:t>
            </a:r>
            <a:r>
              <a:rPr lang="ru-RU" sz="3200" b="1" dirty="0"/>
              <a:t>едины для всех школьников страны</a:t>
            </a:r>
            <a:r>
              <a:rPr lang="ru-RU" sz="3200" dirty="0" smtClean="0"/>
              <a:t>.</a:t>
            </a:r>
          </a:p>
          <a:p>
            <a:pPr algn="ctr"/>
            <a:endParaRPr lang="ru-RU" sz="3200" dirty="0"/>
          </a:p>
          <a:p>
            <a:pPr algn="ctr"/>
            <a:r>
              <a:rPr lang="ru-RU" sz="3200" b="1" dirty="0"/>
              <a:t>Уровень сложности - базовый</a:t>
            </a:r>
            <a:r>
              <a:rPr lang="ru-RU" sz="3200" dirty="0"/>
              <a:t>, то есть не требует специальной </a:t>
            </a:r>
            <a:r>
              <a:rPr lang="ru-RU" sz="3200" dirty="0" smtClean="0"/>
              <a:t>подготовки.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215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72" y="4052713"/>
            <a:ext cx="2465379" cy="2462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63" y="810921"/>
            <a:ext cx="9942455" cy="295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4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для педсовета_2024.pptx" id="{BC91C1C5-8639-4608-A039-74930FC1FEE6}" vid="{2AFC20CA-2F8D-42D4-B4BB-4A3A78618AAF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для педсовета_2024.pptx" id="{BC91C1C5-8639-4608-A039-74930FC1FEE6}" vid="{1506EA17-08EA-4116-A6C1-A18838754C67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для педсовета_2024.pptx" id="{BC91C1C5-8639-4608-A039-74930FC1FEE6}" vid="{2AFC20CA-2F8D-42D4-B4BB-4A3A78618AAF}"/>
    </a:ext>
  </a:ext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педсовета_2024</Template>
  <TotalTime>1120</TotalTime>
  <Words>854</Words>
  <Application>Microsoft Office PowerPoint</Application>
  <PresentationFormat>Широкоэкранный</PresentationFormat>
  <Paragraphs>115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Panton</vt:lpstr>
      <vt:lpstr>Times New Roman</vt:lpstr>
      <vt:lpstr>Calibri Light</vt:lpstr>
      <vt:lpstr>Arial</vt:lpstr>
      <vt:lpstr>Panton Bold</vt:lpstr>
      <vt:lpstr>Calibri</vt:lpstr>
      <vt:lpstr>Panton SemiBold</vt:lpstr>
      <vt:lpstr>Тема Office</vt:lpstr>
      <vt:lpstr>Специальное оформление</vt:lpstr>
      <vt:lpstr>1_Специальное оформление</vt:lpstr>
      <vt:lpstr>2_Тема Office</vt:lpstr>
      <vt:lpstr>1_Тема Office</vt:lpstr>
      <vt:lpstr>Об особенностях проведения ВПР в общеобразовательных организациях в 2025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Online Yxes</dc:creator>
  <cp:lastModifiedBy>Полина Уварова</cp:lastModifiedBy>
  <cp:revision>77</cp:revision>
  <cp:lastPrinted>2025-02-01T10:15:34Z</cp:lastPrinted>
  <dcterms:created xsi:type="dcterms:W3CDTF">2024-12-05T08:06:05Z</dcterms:created>
  <dcterms:modified xsi:type="dcterms:W3CDTF">2025-02-19T11:38:44Z</dcterms:modified>
</cp:coreProperties>
</file>