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65" r:id="rId4"/>
    <p:sldId id="349" r:id="rId5"/>
    <p:sldId id="355" r:id="rId6"/>
    <p:sldId id="339" r:id="rId7"/>
    <p:sldId id="350" r:id="rId8"/>
    <p:sldId id="353" r:id="rId9"/>
    <p:sldId id="341" r:id="rId10"/>
    <p:sldId id="356" r:id="rId11"/>
    <p:sldId id="340" r:id="rId12"/>
    <p:sldId id="354" r:id="rId13"/>
    <p:sldId id="342" r:id="rId14"/>
    <p:sldId id="357" r:id="rId15"/>
    <p:sldId id="358" r:id="rId16"/>
    <p:sldId id="359" r:id="rId17"/>
    <p:sldId id="360" r:id="rId18"/>
    <p:sldId id="361" r:id="rId19"/>
    <p:sldId id="362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277" r:id="rId31"/>
  </p:sldIdLst>
  <p:sldSz cx="12192000" cy="6858000"/>
  <p:notesSz cx="6858000" cy="9144000"/>
  <p:embeddedFontLst>
    <p:embeddedFont>
      <p:font typeface="Anton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PT Sans" panose="020B0503020203020204" pitchFamily="34" charset="-52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hSCePDbeixrYIAYtmXxvbDZFDV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0" y="6627303"/>
            <a:ext cx="1069206" cy="2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1196587" y="6551802"/>
            <a:ext cx="995413" cy="30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237710" y="1681163"/>
            <a:ext cx="475987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2237710" y="2505075"/>
            <a:ext cx="47598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3"/>
          </p:nvPr>
        </p:nvSpPr>
        <p:spPr>
          <a:xfrm>
            <a:off x="7086600" y="1681163"/>
            <a:ext cx="47833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4"/>
          </p:nvPr>
        </p:nvSpPr>
        <p:spPr>
          <a:xfrm>
            <a:off x="7086600" y="2505075"/>
            <a:ext cx="47833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2223755" y="457200"/>
            <a:ext cx="374841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6095999" y="995363"/>
            <a:ext cx="576597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2"/>
          </p:nvPr>
        </p:nvSpPr>
        <p:spPr>
          <a:xfrm>
            <a:off x="2223755" y="2057400"/>
            <a:ext cx="374841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2223756" y="449262"/>
            <a:ext cx="3757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>
            <a:spLocks noGrp="1"/>
          </p:cNvSpPr>
          <p:nvPr>
            <p:ph type="pic" idx="2"/>
          </p:nvPr>
        </p:nvSpPr>
        <p:spPr>
          <a:xfrm>
            <a:off x="6095999" y="987425"/>
            <a:ext cx="5746927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3"/>
          <p:cNvSpPr txBox="1">
            <a:spLocks noGrp="1"/>
          </p:cNvSpPr>
          <p:nvPr>
            <p:ph type="body" idx="1"/>
          </p:nvPr>
        </p:nvSpPr>
        <p:spPr>
          <a:xfrm>
            <a:off x="2223756" y="2049462"/>
            <a:ext cx="3757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 rot="5400000">
            <a:off x="4871166" y="-821785"/>
            <a:ext cx="4351338" cy="9646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 rot="5400000">
            <a:off x="7649545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 rot="5400000">
            <a:off x="2750266" y="-161385"/>
            <a:ext cx="5811838" cy="6864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2281186" y="457200"/>
            <a:ext cx="372177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6189044" y="995363"/>
            <a:ext cx="565723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2"/>
          </p:nvPr>
        </p:nvSpPr>
        <p:spPr>
          <a:xfrm>
            <a:off x="2281186" y="2057400"/>
            <a:ext cx="372177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28483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91030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969303" y="-207532"/>
            <a:ext cx="4351338" cy="84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 rot="5400000">
            <a:off x="2520924" y="125387"/>
            <a:ext cx="5811838" cy="629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504825" y="1122363"/>
            <a:ext cx="111347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>
                <a:solidFill>
                  <a:srgbClr val="0020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504825" y="3602038"/>
            <a:ext cx="1113472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>
                <a:solidFill>
                  <a:srgbClr val="00206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2223756" y="1709738"/>
            <a:ext cx="964615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2223756" y="4589463"/>
            <a:ext cx="964615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2233281" y="1847850"/>
            <a:ext cx="47434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2"/>
          </p:nvPr>
        </p:nvSpPr>
        <p:spPr>
          <a:xfrm>
            <a:off x="7126464" y="1847850"/>
            <a:ext cx="47434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264" y="531314"/>
            <a:ext cx="1765662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 amt="35000"/>
          </a:blip>
          <a:srcRect r="72040" b="36940"/>
          <a:stretch/>
        </p:blipFill>
        <p:spPr>
          <a:xfrm>
            <a:off x="-147555" y="202131"/>
            <a:ext cx="2136809" cy="51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1987550" y="-1"/>
            <a:ext cx="10204450" cy="685800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1453" y="587143"/>
            <a:ext cx="1139339" cy="7330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2223756" y="365125"/>
            <a:ext cx="964615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nton"/>
              <a:buNone/>
              <a:defRPr sz="4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223756" y="1825625"/>
            <a:ext cx="964615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2223756" y="6356350"/>
            <a:ext cx="14922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36397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912671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678" y="135692"/>
            <a:ext cx="2020189" cy="1278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3" name="Google Shape;443;p1"/>
          <p:cNvSpPr txBox="1">
            <a:spLocks noGrp="1"/>
          </p:cNvSpPr>
          <p:nvPr>
            <p:ph type="ctrTitle"/>
          </p:nvPr>
        </p:nvSpPr>
        <p:spPr>
          <a:xfrm>
            <a:off x="1524000" y="1428208"/>
            <a:ext cx="9144000" cy="2229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3600" b="1" dirty="0"/>
              <a:t>Особенности проведения социально-психологического тестирования обучающихся образовательных  организаций</a:t>
            </a:r>
            <a:br>
              <a:rPr lang="ru-RU" sz="3600" b="1" dirty="0"/>
            </a:br>
            <a:endParaRPr sz="3600" b="1" dirty="0"/>
          </a:p>
        </p:txBody>
      </p:sp>
      <p:sp>
        <p:nvSpPr>
          <p:cNvPr id="444" name="Google Shape;444;p1"/>
          <p:cNvSpPr txBox="1">
            <a:spLocks noGrp="1"/>
          </p:cNvSpPr>
          <p:nvPr>
            <p:ph type="subTitle" idx="1"/>
          </p:nvPr>
        </p:nvSpPr>
        <p:spPr>
          <a:xfrm>
            <a:off x="1524000" y="30705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>
              <a:spcBef>
                <a:spcPts val="0"/>
              </a:spcBef>
            </a:pPr>
            <a:endParaRPr lang="ru-RU" sz="3200" b="1" dirty="0"/>
          </a:p>
          <a:p>
            <a:pPr marL="0" lvl="0" indent="0">
              <a:spcBef>
                <a:spcPts val="0"/>
              </a:spcBef>
            </a:pPr>
            <a:r>
              <a:rPr lang="ru-RU" sz="3200" b="1" dirty="0"/>
              <a:t>на предмет потребления наркотических средств, психотропных и других токсических веществ</a:t>
            </a:r>
          </a:p>
          <a:p>
            <a:pPr marL="0" lvl="0" indent="0">
              <a:spcBef>
                <a:spcPts val="0"/>
              </a:spcBef>
            </a:pPr>
            <a:r>
              <a:rPr lang="ru-RU" sz="3200" b="1" dirty="0" smtClean="0"/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3200" b="1" dirty="0" smtClean="0"/>
              <a:t>учебном </a:t>
            </a:r>
            <a:r>
              <a:rPr lang="ru-RU" sz="3200" b="1" dirty="0"/>
              <a:t>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0200" y="499619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</a:rPr>
              <a:t>01.09.2025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2813" y="150689"/>
            <a:ext cx="3472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Комитет общего и профессионального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Образования Ленинградской области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0113"/>
            <a:ext cx="1210491" cy="1278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73" y="89905"/>
            <a:ext cx="2286198" cy="11680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89996" y="5589025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Васютенкова И.В., заведующий кафедрой педагогики и </a:t>
            </a:r>
            <a:r>
              <a:rPr lang="ru-RU" b="1" dirty="0" smtClean="0"/>
              <a:t>психологии</a:t>
            </a:r>
          </a:p>
          <a:p>
            <a:r>
              <a:rPr lang="ru-RU" b="1" dirty="0" smtClean="0"/>
              <a:t> </a:t>
            </a:r>
            <a:r>
              <a:rPr lang="ru-RU" b="1" dirty="0"/>
              <a:t>ГАОУ ДПО «ЛОИРО», vasyinna@yandex.ru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665571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Распоряжение Комитета общего и профессионального образования Ленинградской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b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2182-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от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27.08.2025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8880" y="2517956"/>
            <a:ext cx="8681625" cy="3699963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проведения социально-психологического тестирования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и профессиональных образовательных организациях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образовательных организациях высшего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Ленинградской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23310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6957" y="330291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СПТ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2986" y="1655854"/>
            <a:ext cx="8681625" cy="476018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формами, рекомендуемыми Министерством просвещения Российской Федерации: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А-130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для тестирования обучающихся 7-9 классов;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В-170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для тестирования обучающихся 10-11 классов;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«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С-170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для тестирования студентов профессиональных образовательных организаций и образовательных организаций высшего образования.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с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2025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(последний день тестирования </a:t>
            </a:r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2025 года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72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680811"/>
            <a:ext cx="8417654" cy="137658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Органам местного самоуправления, осуществляющим  управление  в  сфере  образования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2499360"/>
            <a:ext cx="8544465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подведомственных образовательных организаций в СПТ в компьютерной (электронной форме) в соответствии с Порядком для общеобразовательных организаций и профессиональных образовательных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организаций;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проведение СПТ с максимальным охватом.</a:t>
            </a:r>
          </a:p>
        </p:txBody>
      </p:sp>
    </p:spTree>
    <p:extLst>
      <p:ext uri="{BB962C8B-B14F-4D97-AF65-F5344CB8AC3E}">
        <p14:creationId xmlns:p14="http://schemas.microsoft.com/office/powerpoint/2010/main" val="39917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680811"/>
            <a:ext cx="8417654" cy="137658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Органам местного самоуправления, осуществляющим  управление  в  сфере  образования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0320" y="2499360"/>
            <a:ext cx="8544465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акт передачи результатов СПТ согласно приложению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13.10.2025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государственное автономное образовательное учреждение дополнительного профессионального образования «Ленинградский областной институт развития образования».</a:t>
            </a:r>
          </a:p>
        </p:txBody>
      </p:sp>
    </p:spTree>
    <p:extLst>
      <p:ext uri="{BB962C8B-B14F-4D97-AF65-F5344CB8AC3E}">
        <p14:creationId xmlns:p14="http://schemas.microsoft.com/office/powerpoint/2010/main" val="40157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Руководителям образовательных организаций Ленинградской области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обучающихся в СПТ в компьютерной (электронной форме)  в соответствии с Порядком для общеобразовательных организаций и профессиональных образовательных организаций.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акт передачи результатов СПТ по форме согласно приложению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распоряжению, в трехдневный срок с момента проведения тестирования в орган местного самоуправления, осуществляющий управление в сфере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7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145" y="761365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Руководителям государственных образовательных организаций Ленинградской области, подведомственных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общего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образования Ленинградской области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146" y="2621280"/>
            <a:ext cx="8417653" cy="35556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передачи результатов СПТ по форме согласно приложению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распоряжению, в трехдневный срок с момента проведения в государственное автономное образовательное учреждение дополнительного профессионального образования «Ленинградский областной институт развития образования»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трехдневный срок с момента проведения тестирования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6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Руководителям образовательных организаций Ленинградской области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5080" y="1825625"/>
            <a:ext cx="8808719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хранение до момента отчисления обучающегося из образовательной организации, информированных согласий в условиях, гарантирующих конфиденциальность и невозможность несанкционированного доступа к 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дополнительные профилактические мероприятия по оказанию психолого-педагогической помощи и коррекционному сопровождению обучающихся, вошедших в «группу риска» по результатам тестирования, а также на основании полученных данных профилактических медицинских осмотров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23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6145" y="1081405"/>
            <a:ext cx="84176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образовательное учреждение дополнительного профессионального образования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146" y="3688079"/>
            <a:ext cx="8417653" cy="1295401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«Ленинградский областной институт развития образования»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209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2825" y="454342"/>
            <a:ext cx="84176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Организация методического сопровождения деятельности по проведению СПТ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2826" y="2267585"/>
            <a:ext cx="8417653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сентябрь-ноябрь </a:t>
            </a:r>
            <a:r>
              <a:rPr lang="ru-RU" dirty="0"/>
              <a:t>– проведение </a:t>
            </a:r>
            <a:r>
              <a:rPr lang="ru-RU" dirty="0" err="1"/>
              <a:t>вебинаров</a:t>
            </a:r>
            <a:r>
              <a:rPr lang="ru-RU" dirty="0"/>
              <a:t> для специалистов органов местного самоуправления, осуществляющих управление в сфере образования Ленинградской области, курирующих работу по профилактике правонарушений, представителей образовательных организаций, ответственных за организацию профилактической работы по предупреждению немедицинского потребления детьми и подростками наркотических средств и психотропных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61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08.11.2025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анализ информации, полученной в результате проведенного тестирования.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отчета о результатах тестирования.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3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2680" y="665571"/>
            <a:ext cx="9159239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Социально-психологическое  тестирование обучающихся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5525" y="1991134"/>
            <a:ext cx="8253548" cy="42115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  на  определение  рисков формирования зависимости от  наркотических средств и ПАВ;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динамическое наблюдение за факторами и группами риска, к которым относятся обучающиеся с различными видами отклоняющегося поведения, а также определение эффективности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здоровьесозидающих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профилактических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6020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546" y="1462405"/>
            <a:ext cx="8417654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«ЛОИРО»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146" y="3169919"/>
            <a:ext cx="8417653" cy="1767841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тестирования обучающихся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0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3786" y="1538605"/>
            <a:ext cx="8417654" cy="132556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алгоритм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36146" y="3383279"/>
            <a:ext cx="8417653" cy="2793683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проведения социально-психологического тестирования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районах и округах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66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12.09.2025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акта о проведении тестирования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назначении лица, ответственного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организацию и проведение тестирования;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 из  числа  работников  образовательной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состава  комиссии (не менее 3 человек)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обеспечивающей  организационно-техническое сопровождение тестирования обучающихся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лиц ответственных за оказание социально-педагогической и (или) психологической помощи обучающимся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22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14.09.2025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</a:t>
            </a:r>
            <a:r>
              <a:rPr lang="ru-RU" b="1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добровольного информированного согласия или добровольного информированного отказа в письменной форме одного из родителей или законного представителя обучающихся,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достигших возраста 15-ти лет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информированного согласия в письменной форме обучающихся,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достигших возраста 15-ти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поименных списков обучающихся, составленных по итогам получения от обучающихся либо от их родителей (законных представителей) информированных согласий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191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15.09.2025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11.10.2025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тестирования в электронной форме в условиях, соответствующих требованиям СанПиН и нормативов.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14.10.2025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внешних носителей информации и актов передачи результатов в двух экземплярах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«ЛОИРО»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9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ноября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дополнительных профилактических мероприятий по оказанию психолого-педагогической помощи и коррекционному сопровождению обучающихся, вошедших в «группу риска»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064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медицинскую организацию, проводящую профилактические медицинские осмотры, поименные списки обучающихся для прохождения профилактических медицинских осмотров;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05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января по май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организации профилактических медицинских осмотров обучающихся;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СПТ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оказанию психолого-педагогической помощи и коррекционному сопровождению обучающихся, попавших в «группу риска»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8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37160"/>
            <a:ext cx="166116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сотрудничество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успешной работы!!!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81" y="185827"/>
            <a:ext cx="1973679" cy="14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582793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Социально-психологическое  тестирование обучающихся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6477" y="1908356"/>
            <a:ext cx="8253548" cy="4644844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соответствии с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20 февраля 2020 г. № 59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единства сроков проведения тестирования, утвержденных приказом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19 сентября 2023 года № 703 «О внесении изменений в приказ Министерства просвещения Российской Федерации от 20 февраля 2020 г. № 59 «Об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9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665571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Социально-психологическое  тестирование обучающихся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6477" y="1908356"/>
            <a:ext cx="8253548" cy="447720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соответствии с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Минздрава России от 6 октября 2014 г. № 581н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665571"/>
            <a:ext cx="8417654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Субъекты СПТ в </a:t>
            </a:r>
            <a:r>
              <a:rPr lang="ru-RU" sz="4000" b="1" dirty="0" smtClean="0">
                <a:solidFill>
                  <a:srgbClr val="0070C0"/>
                </a:solidFill>
              </a:rPr>
              <a:t>Ленинградской области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6477" y="1908357"/>
            <a:ext cx="8253548" cy="34691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ГАОУ ДПО «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областной институт развития образования»;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образовательных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Ленинградской области.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757" y="406491"/>
            <a:ext cx="8417654" cy="15018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Объекты СПТ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7920" y="1908356"/>
            <a:ext cx="8712105" cy="4431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достигшие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лет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7 класса обучения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высшего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1307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0757" y="406491"/>
            <a:ext cx="8417654" cy="150186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Основные принципы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проведения СПТ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7920" y="1908356"/>
            <a:ext cx="8712105" cy="4431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4964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477" y="472441"/>
            <a:ext cx="8417654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Особенности СПТ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48530" y="1310641"/>
            <a:ext cx="8253548" cy="49529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социально-психологического тестирования обучающихся – выявление групп риска незаконного потребления наркотических средств и психотропных веществ.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риска» – это группа несовершеннолетних, которые в силу определенных обстоятельств своей жизни более других подвержены негативным внешним воздействиям со стороны общества и его криминальных элементов, что приводит к социальной и психологической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5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23756" y="871539"/>
            <a:ext cx="9646158" cy="23898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Организация </a:t>
            </a:r>
            <a:r>
              <a:rPr lang="ru-RU" sz="4000" b="1" dirty="0" smtClean="0"/>
              <a:t>и проведение социально-психологического </a:t>
            </a:r>
            <a:r>
              <a:rPr lang="ru-RU" sz="4000" b="1" dirty="0"/>
              <a:t>тестирования обучающихся образовательных  организаций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23756" y="3489961"/>
            <a:ext cx="9646158" cy="2599690"/>
          </a:xfrm>
        </p:spPr>
        <p:txBody>
          <a:bodyPr/>
          <a:lstStyle/>
          <a:p>
            <a:pPr algn="ctr"/>
            <a:r>
              <a:rPr lang="ru-RU" sz="3600" dirty="0"/>
              <a:t>направленного на профилактику незаконного потребления наркотических средств, психотропных и других токсических веществ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92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1089</Words>
  <Application>Microsoft Office PowerPoint</Application>
  <PresentationFormat>Широкоэкранный</PresentationFormat>
  <Paragraphs>88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Times New Roman</vt:lpstr>
      <vt:lpstr>Anton</vt:lpstr>
      <vt:lpstr>Calibri</vt:lpstr>
      <vt:lpstr>Wingdings</vt:lpstr>
      <vt:lpstr>PT Sans</vt:lpstr>
      <vt:lpstr>Тема Office</vt:lpstr>
      <vt:lpstr>Специальное оформление</vt:lpstr>
      <vt:lpstr>  Особенности проведения социально-психологического тестирования обучающихся образовательных  организаций </vt:lpstr>
      <vt:lpstr>Социально-психологическое  тестирование обучающихся</vt:lpstr>
      <vt:lpstr>Социально-психологическое  тестирование обучающихся</vt:lpstr>
      <vt:lpstr>Социально-психологическое  тестирование обучающихся</vt:lpstr>
      <vt:lpstr>Субъекты СПТ в Ленинградской области</vt:lpstr>
      <vt:lpstr>Объекты СПТ</vt:lpstr>
      <vt:lpstr>Основные принципы  проведения СПТ</vt:lpstr>
      <vt:lpstr>Особенности СПТ</vt:lpstr>
      <vt:lpstr>Организация и проведение социально-психологического тестирования обучающихся образовательных  организаций</vt:lpstr>
      <vt:lpstr>Распоряжение Комитета общего и профессионального образования Ленинградской области  № 2182- р от  27.08.2025</vt:lpstr>
      <vt:lpstr>2. Провести СПТ </vt:lpstr>
      <vt:lpstr>5. Органам местного самоуправления, осуществляющим  управление  в  сфере  образования </vt:lpstr>
      <vt:lpstr>5. Органам местного самоуправления, осуществляющим  управление  в  сфере  образования </vt:lpstr>
      <vt:lpstr>6. Руководителям образовательных организаций Ленинградской области</vt:lpstr>
      <vt:lpstr>7. Руководителям государственных образовательных организаций Ленинградской области, подведомственных комитету общего и профессионального образования Ленинградской области </vt:lpstr>
      <vt:lpstr>6. Руководителям образовательных организаций Ленинградской области</vt:lpstr>
      <vt:lpstr>7. Государственное автономное образовательное учреждение дополнительного профессионального образования</vt:lpstr>
      <vt:lpstr> 7.1. Организация методического сопровождения деятельности по проведению СПТ</vt:lpstr>
      <vt:lpstr>до 08.11.2025 </vt:lpstr>
      <vt:lpstr>Порядок взаимодействия с ГАОУ ДПО «ЛОИРО»</vt:lpstr>
      <vt:lpstr>Рекомендуемый алгоритм </vt:lpstr>
      <vt:lpstr>до 12.09.2025 организуется </vt:lpstr>
      <vt:lpstr>до 14.09.2025 организуется </vt:lpstr>
      <vt:lpstr>15.09.2025 – 11.10.2025 организуется </vt:lpstr>
      <vt:lpstr>до 14.10.2025 организуется </vt:lpstr>
      <vt:lpstr>с ноября 2025 организуется </vt:lpstr>
      <vt:lpstr>до 10 декабря 2025 направляются </vt:lpstr>
      <vt:lpstr>с января по май 2026</vt:lpstr>
      <vt:lpstr>Благодарим за сотрудничество!!!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Царь .</dc:creator>
  <cp:lastModifiedBy>user</cp:lastModifiedBy>
  <cp:revision>132</cp:revision>
  <dcterms:created xsi:type="dcterms:W3CDTF">2022-06-20T17:47:58Z</dcterms:created>
  <dcterms:modified xsi:type="dcterms:W3CDTF">2025-10-13T08:23:22Z</dcterms:modified>
</cp:coreProperties>
</file>